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181"/>
  </p:notesMasterIdLst>
  <p:handoutMasterIdLst>
    <p:handoutMasterId r:id="rId182"/>
  </p:handoutMasterIdLst>
  <p:sldIdLst>
    <p:sldId id="1431" r:id="rId2"/>
    <p:sldId id="927" r:id="rId3"/>
    <p:sldId id="265" r:id="rId4"/>
    <p:sldId id="1189" r:id="rId5"/>
    <p:sldId id="1188" r:id="rId6"/>
    <p:sldId id="1193" r:id="rId7"/>
    <p:sldId id="1178" r:id="rId8"/>
    <p:sldId id="1179" r:id="rId9"/>
    <p:sldId id="1180" r:id="rId10"/>
    <p:sldId id="1181" r:id="rId11"/>
    <p:sldId id="807" r:id="rId12"/>
    <p:sldId id="1182" r:id="rId13"/>
    <p:sldId id="1183" r:id="rId14"/>
    <p:sldId id="1191" r:id="rId15"/>
    <p:sldId id="1190" r:id="rId16"/>
    <p:sldId id="1184" r:id="rId17"/>
    <p:sldId id="1185" r:id="rId18"/>
    <p:sldId id="1186" r:id="rId19"/>
    <p:sldId id="1195" r:id="rId20"/>
    <p:sldId id="1196" r:id="rId21"/>
    <p:sldId id="1194" r:id="rId22"/>
    <p:sldId id="1197" r:id="rId23"/>
    <p:sldId id="1198" r:id="rId24"/>
    <p:sldId id="1200" r:id="rId25"/>
    <p:sldId id="1199" r:id="rId26"/>
    <p:sldId id="1201" r:id="rId27"/>
    <p:sldId id="1202" r:id="rId28"/>
    <p:sldId id="1204" r:id="rId29"/>
    <p:sldId id="1205" r:id="rId30"/>
    <p:sldId id="1206" r:id="rId31"/>
    <p:sldId id="1311" r:id="rId32"/>
    <p:sldId id="1310" r:id="rId33"/>
    <p:sldId id="1312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3" r:id="rId45"/>
    <p:sldId id="1324" r:id="rId46"/>
    <p:sldId id="1325" r:id="rId47"/>
    <p:sldId id="1326" r:id="rId48"/>
    <p:sldId id="1406" r:id="rId49"/>
    <p:sldId id="1407" r:id="rId50"/>
    <p:sldId id="1408" r:id="rId51"/>
    <p:sldId id="1409" r:id="rId52"/>
    <p:sldId id="1410" r:id="rId53"/>
    <p:sldId id="1411" r:id="rId54"/>
    <p:sldId id="1412" r:id="rId55"/>
    <p:sldId id="1413" r:id="rId56"/>
    <p:sldId id="1414" r:id="rId57"/>
    <p:sldId id="1415" r:id="rId58"/>
    <p:sldId id="1416" r:id="rId59"/>
    <p:sldId id="1417" r:id="rId60"/>
    <p:sldId id="1418" r:id="rId61"/>
    <p:sldId id="1419" r:id="rId62"/>
    <p:sldId id="1420" r:id="rId63"/>
    <p:sldId id="1421" r:id="rId64"/>
    <p:sldId id="1422" r:id="rId65"/>
    <p:sldId id="1423" r:id="rId66"/>
    <p:sldId id="1424" r:id="rId67"/>
    <p:sldId id="1425" r:id="rId68"/>
    <p:sldId id="1426" r:id="rId69"/>
    <p:sldId id="1427" r:id="rId70"/>
    <p:sldId id="1428" r:id="rId71"/>
    <p:sldId id="1429" r:id="rId72"/>
    <p:sldId id="1430" r:id="rId73"/>
    <p:sldId id="1349" r:id="rId74"/>
    <p:sldId id="1367" r:id="rId75"/>
    <p:sldId id="1368" r:id="rId76"/>
    <p:sldId id="1369" r:id="rId77"/>
    <p:sldId id="1370" r:id="rId78"/>
    <p:sldId id="1327" r:id="rId79"/>
    <p:sldId id="1328" r:id="rId80"/>
    <p:sldId id="1329" r:id="rId81"/>
    <p:sldId id="1330" r:id="rId82"/>
    <p:sldId id="1331" r:id="rId83"/>
    <p:sldId id="1332" r:id="rId84"/>
    <p:sldId id="1333" r:id="rId85"/>
    <p:sldId id="1334" r:id="rId86"/>
    <p:sldId id="1335" r:id="rId87"/>
    <p:sldId id="1336" r:id="rId88"/>
    <p:sldId id="1337" r:id="rId89"/>
    <p:sldId id="1338" r:id="rId90"/>
    <p:sldId id="1339" r:id="rId91"/>
    <p:sldId id="1340" r:id="rId92"/>
    <p:sldId id="1341" r:id="rId93"/>
    <p:sldId id="1342" r:id="rId94"/>
    <p:sldId id="1343" r:id="rId95"/>
    <p:sldId id="1344" r:id="rId96"/>
    <p:sldId id="1345" r:id="rId97"/>
    <p:sldId id="1346" r:id="rId98"/>
    <p:sldId id="1347" r:id="rId99"/>
    <p:sldId id="1348" r:id="rId100"/>
    <p:sldId id="1350" r:id="rId101"/>
    <p:sldId id="1351" r:id="rId102"/>
    <p:sldId id="1352" r:id="rId103"/>
    <p:sldId id="1353" r:id="rId104"/>
    <p:sldId id="1354" r:id="rId105"/>
    <p:sldId id="1355" r:id="rId106"/>
    <p:sldId id="1356" r:id="rId107"/>
    <p:sldId id="1357" r:id="rId108"/>
    <p:sldId id="1358" r:id="rId109"/>
    <p:sldId id="1359" r:id="rId110"/>
    <p:sldId id="1360" r:id="rId111"/>
    <p:sldId id="1361" r:id="rId112"/>
    <p:sldId id="1363" r:id="rId113"/>
    <p:sldId id="1364" r:id="rId114"/>
    <p:sldId id="1365" r:id="rId115"/>
    <p:sldId id="1379" r:id="rId116"/>
    <p:sldId id="1381" r:id="rId117"/>
    <p:sldId id="1382" r:id="rId118"/>
    <p:sldId id="1383" r:id="rId119"/>
    <p:sldId id="1384" r:id="rId120"/>
    <p:sldId id="1385" r:id="rId121"/>
    <p:sldId id="1386" r:id="rId122"/>
    <p:sldId id="1387" r:id="rId123"/>
    <p:sldId id="1388" r:id="rId124"/>
    <p:sldId id="1389" r:id="rId125"/>
    <p:sldId id="1390" r:id="rId126"/>
    <p:sldId id="1391" r:id="rId127"/>
    <p:sldId id="1394" r:id="rId128"/>
    <p:sldId id="1395" r:id="rId129"/>
    <p:sldId id="1392" r:id="rId130"/>
    <p:sldId id="1393" r:id="rId131"/>
    <p:sldId id="1397" r:id="rId132"/>
    <p:sldId id="1398" r:id="rId133"/>
    <p:sldId id="1399" r:id="rId134"/>
    <p:sldId id="1400" r:id="rId135"/>
    <p:sldId id="1401" r:id="rId136"/>
    <p:sldId id="1403" r:id="rId137"/>
    <p:sldId id="1404" r:id="rId138"/>
    <p:sldId id="1405" r:id="rId139"/>
    <p:sldId id="1173" r:id="rId140"/>
    <p:sldId id="1174" r:id="rId141"/>
    <p:sldId id="1252" r:id="rId142"/>
    <p:sldId id="1253" r:id="rId143"/>
    <p:sldId id="1254" r:id="rId144"/>
    <p:sldId id="1255" r:id="rId145"/>
    <p:sldId id="1256" r:id="rId146"/>
    <p:sldId id="1257" r:id="rId147"/>
    <p:sldId id="1258" r:id="rId148"/>
    <p:sldId id="1259" r:id="rId149"/>
    <p:sldId id="1261" r:id="rId150"/>
    <p:sldId id="1262" r:id="rId151"/>
    <p:sldId id="1264" r:id="rId152"/>
    <p:sldId id="1265" r:id="rId153"/>
    <p:sldId id="1266" r:id="rId154"/>
    <p:sldId id="1267" r:id="rId155"/>
    <p:sldId id="1272" r:id="rId156"/>
    <p:sldId id="1273" r:id="rId157"/>
    <p:sldId id="1274" r:id="rId158"/>
    <p:sldId id="1275" r:id="rId159"/>
    <p:sldId id="1276" r:id="rId160"/>
    <p:sldId id="1277" r:id="rId161"/>
    <p:sldId id="1278" r:id="rId162"/>
    <p:sldId id="1279" r:id="rId163"/>
    <p:sldId id="1280" r:id="rId164"/>
    <p:sldId id="1281" r:id="rId165"/>
    <p:sldId id="1282" r:id="rId166"/>
    <p:sldId id="1283" r:id="rId167"/>
    <p:sldId id="1284" r:id="rId168"/>
    <p:sldId id="1285" r:id="rId169"/>
    <p:sldId id="1287" r:id="rId170"/>
    <p:sldId id="1286" r:id="rId171"/>
    <p:sldId id="1288" r:id="rId172"/>
    <p:sldId id="1290" r:id="rId173"/>
    <p:sldId id="1291" r:id="rId174"/>
    <p:sldId id="1292" r:id="rId175"/>
    <p:sldId id="1293" r:id="rId176"/>
    <p:sldId id="1308" r:id="rId177"/>
    <p:sldId id="1309" r:id="rId178"/>
    <p:sldId id="264" r:id="rId179"/>
    <p:sldId id="267" r:id="rId180"/>
  </p:sldIdLst>
  <p:sldSz cx="12192000" cy="6858000"/>
  <p:notesSz cx="6858000" cy="9144000"/>
  <p:embeddedFontLst>
    <p:embeddedFont>
      <p:font typeface="Calibri" panose="020F0502020204030204" pitchFamily="34" charset="0"/>
      <p:regular r:id="rId183"/>
      <p:bold r:id="rId184"/>
      <p:italic r:id="rId185"/>
      <p:boldItalic r:id="rId186"/>
    </p:embeddedFont>
    <p:embeddedFont>
      <p:font typeface="Cambria Math" panose="02040503050406030204" pitchFamily="18" charset="0"/>
      <p:regular r:id="rId187"/>
    </p:embeddedFont>
    <p:embeddedFont>
      <p:font typeface="Roboto Condensed" panose="02000000000000000000" pitchFamily="2" charset="0"/>
      <p:regular r:id="rId188"/>
      <p:bold r:id="rId189"/>
      <p:italic r:id="rId190"/>
      <p:boldItalic r:id="rId191"/>
    </p:embeddedFont>
    <p:embeddedFont>
      <p:font typeface="Roboto Condensed Light" panose="02000000000000000000" pitchFamily="2" charset="0"/>
      <p:regular r:id="rId192"/>
      <p:italic r:id="rId193"/>
    </p:embeddedFont>
    <p:embeddedFont>
      <p:font typeface="Wingdings 3" panose="05040102010807070707" pitchFamily="18" charset="2"/>
      <p:regular r:id="rId1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F5TK4gW76QqeRMlbmORaA==" hashData="7Lsfz5DOWR/4WEmy7Vsog8Xs6rwd8Spxk5GTz3nn3OasjoMOUEUTkQnKXZLMO9HZQBU2TrJuHQ+8sF3fb9RSQA=="/>
  <p:extLst>
    <p:ext uri="{521415D9-36F7-43E2-AB2F-B90AF26B5E84}">
      <p14:sectionLst xmlns:p14="http://schemas.microsoft.com/office/powerpoint/2010/main">
        <p14:section name="Unit - 5" id="{4C7717EA-605E-4A53-8581-8E510265544C}">
          <p14:sldIdLst>
            <p14:sldId id="1431"/>
            <p14:sldId id="927"/>
            <p14:sldId id="265"/>
            <p14:sldId id="1189"/>
            <p14:sldId id="1188"/>
            <p14:sldId id="1193"/>
            <p14:sldId id="1178"/>
            <p14:sldId id="1179"/>
            <p14:sldId id="1180"/>
            <p14:sldId id="1181"/>
            <p14:sldId id="807"/>
            <p14:sldId id="1182"/>
            <p14:sldId id="1183"/>
            <p14:sldId id="1191"/>
            <p14:sldId id="1190"/>
            <p14:sldId id="1184"/>
            <p14:sldId id="1185"/>
            <p14:sldId id="1186"/>
            <p14:sldId id="1195"/>
            <p14:sldId id="1196"/>
            <p14:sldId id="1194"/>
            <p14:sldId id="1197"/>
            <p14:sldId id="1198"/>
            <p14:sldId id="1200"/>
            <p14:sldId id="1199"/>
            <p14:sldId id="1201"/>
            <p14:sldId id="1202"/>
            <p14:sldId id="1204"/>
            <p14:sldId id="1205"/>
            <p14:sldId id="1206"/>
            <p14:sldId id="1311"/>
            <p14:sldId id="1310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349"/>
            <p14:sldId id="1367"/>
            <p14:sldId id="1368"/>
            <p14:sldId id="1369"/>
            <p14:sldId id="1370"/>
            <p14:sldId id="1327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3"/>
            <p14:sldId id="1364"/>
            <p14:sldId id="1365"/>
            <p14:sldId id="1379"/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389"/>
            <p14:sldId id="1390"/>
            <p14:sldId id="1391"/>
            <p14:sldId id="1394"/>
            <p14:sldId id="1395"/>
            <p14:sldId id="1392"/>
            <p14:sldId id="1393"/>
            <p14:sldId id="1397"/>
            <p14:sldId id="1398"/>
            <p14:sldId id="1399"/>
            <p14:sldId id="1400"/>
            <p14:sldId id="1401"/>
            <p14:sldId id="1403"/>
            <p14:sldId id="1404"/>
            <p14:sldId id="1405"/>
          </p14:sldIdLst>
        </p14:section>
        <p14:section name="Chi Square Test" id="{CCE54C23-3534-4B2E-8986-18E167D56D29}">
          <p14:sldIdLst>
            <p14:sldId id="1173"/>
            <p14:sldId id="1174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1"/>
            <p14:sldId id="1262"/>
            <p14:sldId id="1264"/>
            <p14:sldId id="1265"/>
            <p14:sldId id="1266"/>
            <p14:sldId id="1267"/>
            <p14:sldId id="1272"/>
            <p14:sldId id="1273"/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283"/>
            <p14:sldId id="1284"/>
            <p14:sldId id="1285"/>
            <p14:sldId id="1287"/>
            <p14:sldId id="1286"/>
            <p14:sldId id="1288"/>
            <p14:sldId id="1290"/>
            <p14:sldId id="1291"/>
            <p14:sldId id="1292"/>
            <p14:sldId id="1293"/>
            <p14:sldId id="1308"/>
            <p14:sldId id="1309"/>
          </p14:sldIdLst>
        </p14:section>
        <p14:section name="BACK Matters" id="{5261B279-8B1F-431E-A0E6-DA26617A469E}">
          <p14:sldIdLst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FFFFFF"/>
    <a:srgbClr val="C00000"/>
    <a:srgbClr val="FF9801"/>
    <a:srgbClr val="B84742"/>
    <a:srgbClr val="99504D"/>
    <a:srgbClr val="F3E9E9"/>
    <a:srgbClr val="E6CFCF"/>
    <a:srgbClr val="B144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1266" y="78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"/>
    </p:cViewPr>
  </p:sorterViewPr>
  <p:notesViewPr>
    <p:cSldViewPr snapToGrid="0">
      <p:cViewPr varScale="1">
        <p:scale>
          <a:sx n="47" d="100"/>
          <a:sy n="47" d="100"/>
        </p:scale>
        <p:origin x="204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2.fntdata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2.fntdata"/><Relationship Id="rId189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commentAuthors" Target="commentAuthors.xml"/><Relationship Id="rId190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8B6CB-3CDE-9498-D2A7-EB8D14A3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B3F22-22B0-A23E-1EA2-AD78CB234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39BEB-A78A-20D6-F0F8-FDCDB2152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4EB68-3B69-AD32-7F00-019BF608F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0B6A-A315-FAE1-92A1-8FEACFE5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EBAD0-D425-689B-7750-5D118E623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CB50-6F48-864D-4448-A72486DE8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9810B-618B-6E2D-0CE3-A397DECAB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2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C57F-0FDE-C240-D2C6-26414BA17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87864-3851-AD8A-0D0A-452BAFBA6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6AFDF-5D9B-7837-7D67-1E6593D7C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16F2-7E4E-127C-AE06-504B83B55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2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5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6390F-9877-D551-7672-9CED774C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B01E4-FE93-BCBA-1519-D4CFC9B4C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74C7A-BEF7-B748-1C15-83D5F0A3D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26F-4D24-66CE-2F00-8A20F494B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8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BDCCD67D-FD1C-45DA-9071-29F9F47A349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DF949A34-812B-4860-89D9-F866C155599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(Probability &amp; Statistics)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Inferential Statistics – II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/>
          <a:srcRect l="46480" t="7715" r="8760" b="7715"/>
          <a:stretch/>
        </p:blipFill>
        <p:spPr>
          <a:xfrm>
            <a:off x="9313608" y="1942278"/>
            <a:ext cx="212017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42D3E-D939-43C1-BE86-52E26B945D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56112" y="2032083"/>
            <a:ext cx="3406028" cy="19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57250" indent="-400050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E10862-26F6-4DAC-AE03-386E8A052A53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F28DF4C2-1958-4714-9036-DF60DF5A51C2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3F4E20BF-80B3-4F42-A93B-BE65D14E024D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Applied Statistics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29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90F89ED-74FD-4EF0-B5E8-EE5E3F8777A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6EBEEF7-617D-4A5B-8A96-2D780DCCEF86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371110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DF949A34-812B-4860-89D9-F866C155599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(Probability &amp; Statistics)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Inferential Statistics – II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b="1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Font typeface="Arial" panose="020B0604020202020204" pitchFamily="34" charset="0"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F949A34-812B-4860-89D9-F866C155599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(Probability &amp; Statistics)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5 – Inferential Statistics – II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92" r:id="rId3"/>
    <p:sldLayoutId id="2147483688" r:id="rId4"/>
    <p:sldLayoutId id="2147483671" r:id="rId5"/>
    <p:sldLayoutId id="2147483689" r:id="rId6"/>
    <p:sldLayoutId id="2147483673" r:id="rId7"/>
    <p:sldLayoutId id="2147483691" r:id="rId8"/>
    <p:sldLayoutId id="2147483674" r:id="rId9"/>
    <p:sldLayoutId id="2147483676" r:id="rId10"/>
    <p:sldLayoutId id="2147483677" r:id="rId11"/>
    <p:sldLayoutId id="2147483678" r:id="rId12"/>
    <p:sldLayoutId id="2147483679" r:id="rId13"/>
    <p:sldLayoutId id="2147483693" r:id="rId14"/>
    <p:sldLayoutId id="2147483681" r:id="rId15"/>
    <p:sldLayoutId id="2147483683" r:id="rId16"/>
    <p:sldLayoutId id="2147483682" r:id="rId17"/>
    <p:sldLayoutId id="2147483684" r:id="rId18"/>
    <p:sldLayoutId id="2147483685" r:id="rId19"/>
    <p:sldLayoutId id="214748368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4.png"/><Relationship Id="rId13" Type="http://schemas.openxmlformats.org/officeDocument/2006/relationships/image" Target="../media/image779.png"/><Relationship Id="rId3" Type="http://schemas.openxmlformats.org/officeDocument/2006/relationships/image" Target="../media/image769.png"/><Relationship Id="rId7" Type="http://schemas.openxmlformats.org/officeDocument/2006/relationships/image" Target="../media/image773.png"/><Relationship Id="rId12" Type="http://schemas.openxmlformats.org/officeDocument/2006/relationships/image" Target="../media/image778.png"/><Relationship Id="rId2" Type="http://schemas.openxmlformats.org/officeDocument/2006/relationships/image" Target="../media/image7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20.png"/><Relationship Id="rId11" Type="http://schemas.openxmlformats.org/officeDocument/2006/relationships/image" Target="../media/image777.png"/><Relationship Id="rId5" Type="http://schemas.openxmlformats.org/officeDocument/2006/relationships/image" Target="../media/image7710.png"/><Relationship Id="rId10" Type="http://schemas.openxmlformats.org/officeDocument/2006/relationships/image" Target="../media/image776.png"/><Relationship Id="rId4" Type="http://schemas.openxmlformats.org/officeDocument/2006/relationships/image" Target="../media/image7700.png"/><Relationship Id="rId9" Type="http://schemas.openxmlformats.org/officeDocument/2006/relationships/image" Target="../media/image77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13" Type="http://schemas.openxmlformats.org/officeDocument/2006/relationships/image" Target="../media/image2190.png"/><Relationship Id="rId3" Type="http://schemas.openxmlformats.org/officeDocument/2006/relationships/image" Target="../media/image2090.png"/><Relationship Id="rId7" Type="http://schemas.openxmlformats.org/officeDocument/2006/relationships/image" Target="../media/image2130.png"/><Relationship Id="rId12" Type="http://schemas.openxmlformats.org/officeDocument/2006/relationships/image" Target="../media/image2181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11" Type="http://schemas.openxmlformats.org/officeDocument/2006/relationships/image" Target="../media/image2171.png"/><Relationship Id="rId5" Type="http://schemas.openxmlformats.org/officeDocument/2006/relationships/image" Target="../media/image2110.png"/><Relationship Id="rId15" Type="http://schemas.openxmlformats.org/officeDocument/2006/relationships/image" Target="../media/image2221.png"/><Relationship Id="rId10" Type="http://schemas.openxmlformats.org/officeDocument/2006/relationships/image" Target="../media/image2160.png"/><Relationship Id="rId4" Type="http://schemas.openxmlformats.org/officeDocument/2006/relationships/image" Target="../media/image2101.png"/><Relationship Id="rId9" Type="http://schemas.openxmlformats.org/officeDocument/2006/relationships/image" Target="../media/image2150.png"/><Relationship Id="rId14" Type="http://schemas.openxmlformats.org/officeDocument/2006/relationships/image" Target="../media/image221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2390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2380.png"/><Relationship Id="rId2" Type="http://schemas.openxmlformats.org/officeDocument/2006/relationships/image" Target="../media/image309.png"/><Relationship Id="rId16" Type="http://schemas.openxmlformats.org/officeDocument/2006/relationships/image" Target="../media/image2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5" Type="http://schemas.openxmlformats.org/officeDocument/2006/relationships/image" Target="../media/image2360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1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15.png"/><Relationship Id="rId5" Type="http://schemas.openxmlformats.org/officeDocument/2006/relationships/image" Target="../media/image324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1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3" Type="http://schemas.openxmlformats.org/officeDocument/2006/relationships/image" Target="../media/image2501.png"/><Relationship Id="rId7" Type="http://schemas.openxmlformats.org/officeDocument/2006/relationships/image" Target="../media/image2540.png"/><Relationship Id="rId2" Type="http://schemas.openxmlformats.org/officeDocument/2006/relationships/image" Target="../media/image2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5" Type="http://schemas.openxmlformats.org/officeDocument/2006/relationships/image" Target="../media/image2520.png"/><Relationship Id="rId10" Type="http://schemas.openxmlformats.org/officeDocument/2006/relationships/image" Target="../media/image2570.png"/><Relationship Id="rId4" Type="http://schemas.openxmlformats.org/officeDocument/2006/relationships/image" Target="../media/image2510.png"/><Relationship Id="rId9" Type="http://schemas.openxmlformats.org/officeDocument/2006/relationships/image" Target="../media/image256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0.png"/><Relationship Id="rId13" Type="http://schemas.openxmlformats.org/officeDocument/2006/relationships/image" Target="../media/image2690.png"/><Relationship Id="rId3" Type="http://schemas.openxmlformats.org/officeDocument/2006/relationships/image" Target="../media/image2590.png"/><Relationship Id="rId7" Type="http://schemas.openxmlformats.org/officeDocument/2006/relationships/image" Target="../media/image2630.png"/><Relationship Id="rId12" Type="http://schemas.openxmlformats.org/officeDocument/2006/relationships/image" Target="../media/image2680.png"/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0.png"/><Relationship Id="rId11" Type="http://schemas.openxmlformats.org/officeDocument/2006/relationships/image" Target="../media/image2670.png"/><Relationship Id="rId5" Type="http://schemas.openxmlformats.org/officeDocument/2006/relationships/image" Target="../media/image2610.png"/><Relationship Id="rId10" Type="http://schemas.openxmlformats.org/officeDocument/2006/relationships/image" Target="../media/image2660.png"/><Relationship Id="rId4" Type="http://schemas.openxmlformats.org/officeDocument/2006/relationships/image" Target="../media/image2601.png"/><Relationship Id="rId9" Type="http://schemas.openxmlformats.org/officeDocument/2006/relationships/image" Target="../media/image2650.png"/><Relationship Id="rId14" Type="http://schemas.openxmlformats.org/officeDocument/2006/relationships/image" Target="../media/image270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12" Type="http://schemas.openxmlformats.org/officeDocument/2006/relationships/image" Target="../media/image2801.png"/><Relationship Id="rId17" Type="http://schemas.openxmlformats.org/officeDocument/2006/relationships/image" Target="../media/image340.png"/><Relationship Id="rId2" Type="http://schemas.openxmlformats.org/officeDocument/2006/relationships/image" Target="../media/image329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11" Type="http://schemas.openxmlformats.org/officeDocument/2006/relationships/image" Target="../media/image2790.png"/><Relationship Id="rId5" Type="http://schemas.openxmlformats.org/officeDocument/2006/relationships/image" Target="../media/image332.png"/><Relationship Id="rId15" Type="http://schemas.openxmlformats.org/officeDocument/2006/relationships/image" Target="../media/image338.png"/><Relationship Id="rId10" Type="http://schemas.openxmlformats.org/officeDocument/2006/relationships/image" Target="../media/image2780.png"/><Relationship Id="rId4" Type="http://schemas.openxmlformats.org/officeDocument/2006/relationships/image" Target="../media/image331.png"/><Relationship Id="rId9" Type="http://schemas.openxmlformats.org/officeDocument/2006/relationships/image" Target="../media/image2770.png"/><Relationship Id="rId14" Type="http://schemas.openxmlformats.org/officeDocument/2006/relationships/image" Target="../media/image33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0.png"/><Relationship Id="rId2" Type="http://schemas.openxmlformats.org/officeDocument/2006/relationships/image" Target="../media/image2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0.png"/><Relationship Id="rId5" Type="http://schemas.openxmlformats.org/officeDocument/2006/relationships/image" Target="../media/image2901.png"/><Relationship Id="rId4" Type="http://schemas.openxmlformats.org/officeDocument/2006/relationships/image" Target="../media/image289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0.png"/><Relationship Id="rId3" Type="http://schemas.openxmlformats.org/officeDocument/2006/relationships/image" Target="../media/image2930.png"/><Relationship Id="rId7" Type="http://schemas.openxmlformats.org/officeDocument/2006/relationships/image" Target="../media/image2970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0.png"/><Relationship Id="rId5" Type="http://schemas.openxmlformats.org/officeDocument/2006/relationships/image" Target="../media/image2950.png"/><Relationship Id="rId10" Type="http://schemas.openxmlformats.org/officeDocument/2006/relationships/image" Target="../media/image3001.png"/><Relationship Id="rId4" Type="http://schemas.openxmlformats.org/officeDocument/2006/relationships/image" Target="../media/image2940.png"/><Relationship Id="rId9" Type="http://schemas.openxmlformats.org/officeDocument/2006/relationships/image" Target="../media/image29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0.png"/><Relationship Id="rId3" Type="http://schemas.openxmlformats.org/officeDocument/2006/relationships/image" Target="../media/image3020.png"/><Relationship Id="rId7" Type="http://schemas.openxmlformats.org/officeDocument/2006/relationships/image" Target="../media/image3060.png"/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0.png"/><Relationship Id="rId5" Type="http://schemas.openxmlformats.org/officeDocument/2006/relationships/image" Target="../media/image3040.png"/><Relationship Id="rId4" Type="http://schemas.openxmlformats.org/officeDocument/2006/relationships/image" Target="../media/image3030.png"/><Relationship Id="rId9" Type="http://schemas.openxmlformats.org/officeDocument/2006/relationships/image" Target="../media/image30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" Type="http://schemas.openxmlformats.org/officeDocument/2006/relationships/image" Target="../media/image342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13" Type="http://schemas.openxmlformats.org/officeDocument/2006/relationships/image" Target="../media/image2190.png"/><Relationship Id="rId3" Type="http://schemas.openxmlformats.org/officeDocument/2006/relationships/image" Target="../media/image3270.png"/><Relationship Id="rId7" Type="http://schemas.openxmlformats.org/officeDocument/2006/relationships/image" Target="../media/image3310.png"/><Relationship Id="rId12" Type="http://schemas.openxmlformats.org/officeDocument/2006/relationships/image" Target="../media/image3330.png"/><Relationship Id="rId2" Type="http://schemas.openxmlformats.org/officeDocument/2006/relationships/image" Target="../media/image3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1.png"/><Relationship Id="rId11" Type="http://schemas.openxmlformats.org/officeDocument/2006/relationships/image" Target="../media/image2171.png"/><Relationship Id="rId5" Type="http://schemas.openxmlformats.org/officeDocument/2006/relationships/image" Target="../media/image3290.png"/><Relationship Id="rId15" Type="http://schemas.openxmlformats.org/officeDocument/2006/relationships/image" Target="../media/image3350.png"/><Relationship Id="rId10" Type="http://schemas.openxmlformats.org/officeDocument/2006/relationships/image" Target="../media/image2160.png"/><Relationship Id="rId4" Type="http://schemas.openxmlformats.org/officeDocument/2006/relationships/image" Target="../media/image3280.png"/><Relationship Id="rId9" Type="http://schemas.openxmlformats.org/officeDocument/2006/relationships/image" Target="../media/image3320.png"/><Relationship Id="rId14" Type="http://schemas.openxmlformats.org/officeDocument/2006/relationships/image" Target="../media/image334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12" Type="http://schemas.openxmlformats.org/officeDocument/2006/relationships/image" Target="../media/image419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418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18" Type="http://schemas.openxmlformats.org/officeDocument/2006/relationships/image" Target="../media/image436.png"/><Relationship Id="rId3" Type="http://schemas.openxmlformats.org/officeDocument/2006/relationships/image" Target="../media/image422.png"/><Relationship Id="rId21" Type="http://schemas.openxmlformats.org/officeDocument/2006/relationships/image" Target="../media/image439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17" Type="http://schemas.openxmlformats.org/officeDocument/2006/relationships/image" Target="../media/image4270.png"/><Relationship Id="rId25" Type="http://schemas.openxmlformats.org/officeDocument/2006/relationships/image" Target="../media/image443.png"/><Relationship Id="rId2" Type="http://schemas.openxmlformats.org/officeDocument/2006/relationships/image" Target="../media/image421.png"/><Relationship Id="rId20" Type="http://schemas.openxmlformats.org/officeDocument/2006/relationships/image" Target="../media/image4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24" Type="http://schemas.openxmlformats.org/officeDocument/2006/relationships/image" Target="../media/image442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23" Type="http://schemas.openxmlformats.org/officeDocument/2006/relationships/image" Target="../media/image441.png"/><Relationship Id="rId10" Type="http://schemas.openxmlformats.org/officeDocument/2006/relationships/image" Target="../media/image429.png"/><Relationship Id="rId19" Type="http://schemas.openxmlformats.org/officeDocument/2006/relationships/image" Target="../media/image437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Relationship Id="rId22" Type="http://schemas.openxmlformats.org/officeDocument/2006/relationships/image" Target="../media/image44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3" Type="http://schemas.openxmlformats.org/officeDocument/2006/relationships/image" Target="../media/image422.png"/><Relationship Id="rId21" Type="http://schemas.openxmlformats.org/officeDocument/2006/relationships/image" Target="../media/image467.png"/><Relationship Id="rId7" Type="http://schemas.openxmlformats.org/officeDocument/2006/relationships/image" Target="../media/image426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" Type="http://schemas.openxmlformats.org/officeDocument/2006/relationships/image" Target="../media/image421.png"/><Relationship Id="rId16" Type="http://schemas.openxmlformats.org/officeDocument/2006/relationships/image" Target="../media/image462.png"/><Relationship Id="rId20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5.png"/><Relationship Id="rId11" Type="http://schemas.openxmlformats.org/officeDocument/2006/relationships/image" Target="../media/image457.png"/><Relationship Id="rId5" Type="http://schemas.openxmlformats.org/officeDocument/2006/relationships/image" Target="../media/image424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10" Type="http://schemas.openxmlformats.org/officeDocument/2006/relationships/image" Target="../media/image435.png"/><Relationship Id="rId19" Type="http://schemas.openxmlformats.org/officeDocument/2006/relationships/image" Target="../media/image465.png"/><Relationship Id="rId4" Type="http://schemas.openxmlformats.org/officeDocument/2006/relationships/image" Target="../media/image423.png"/><Relationship Id="rId9" Type="http://schemas.openxmlformats.org/officeDocument/2006/relationships/image" Target="../media/image456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5" Type="http://schemas.openxmlformats.org/officeDocument/2006/relationships/image" Target="../media/image474.png"/><Relationship Id="rId15" Type="http://schemas.openxmlformats.org/officeDocument/2006/relationships/image" Target="../media/image484.png"/><Relationship Id="rId10" Type="http://schemas.openxmlformats.org/officeDocument/2006/relationships/image" Target="../media/image479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2" Type="http://schemas.openxmlformats.org/officeDocument/2006/relationships/image" Target="../media/image485.png"/><Relationship Id="rId16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5" Type="http://schemas.openxmlformats.org/officeDocument/2006/relationships/image" Target="../media/image488.png"/><Relationship Id="rId15" Type="http://schemas.openxmlformats.org/officeDocument/2006/relationships/image" Target="../media/image498.png"/><Relationship Id="rId10" Type="http://schemas.openxmlformats.org/officeDocument/2006/relationships/image" Target="../media/image493.png"/><Relationship Id="rId19" Type="http://schemas.openxmlformats.org/officeDocument/2006/relationships/image" Target="../media/image502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508.png"/><Relationship Id="rId3" Type="http://schemas.openxmlformats.org/officeDocument/2006/relationships/image" Target="../media/image5001.png"/><Relationship Id="rId7" Type="http://schemas.openxmlformats.org/officeDocument/2006/relationships/image" Target="../media/image504.png"/><Relationship Id="rId12" Type="http://schemas.openxmlformats.org/officeDocument/2006/relationships/image" Target="../media/image507.png"/><Relationship Id="rId2" Type="http://schemas.openxmlformats.org/officeDocument/2006/relationships/image" Target="../media/image4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11" Type="http://schemas.openxmlformats.org/officeDocument/2006/relationships/image" Target="../media/image506.png"/><Relationship Id="rId5" Type="http://schemas.openxmlformats.org/officeDocument/2006/relationships/image" Target="../media/image5020.png"/><Relationship Id="rId10" Type="http://schemas.openxmlformats.org/officeDocument/2006/relationships/image" Target="../media/image505.png"/><Relationship Id="rId4" Type="http://schemas.openxmlformats.org/officeDocument/2006/relationships/image" Target="../media/image5011.png"/><Relationship Id="rId9" Type="http://schemas.openxmlformats.org/officeDocument/2006/relationships/image" Target="../media/image4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15.png"/><Relationship Id="rId18" Type="http://schemas.openxmlformats.org/officeDocument/2006/relationships/image" Target="../media/image520.png"/><Relationship Id="rId3" Type="http://schemas.openxmlformats.org/officeDocument/2006/relationships/image" Target="../media/image422.png"/><Relationship Id="rId21" Type="http://schemas.openxmlformats.org/officeDocument/2006/relationships/image" Target="../media/image523.png"/><Relationship Id="rId7" Type="http://schemas.openxmlformats.org/officeDocument/2006/relationships/image" Target="../media/image426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" Type="http://schemas.openxmlformats.org/officeDocument/2006/relationships/image" Target="../media/image421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13.png"/><Relationship Id="rId5" Type="http://schemas.openxmlformats.org/officeDocument/2006/relationships/image" Target="../media/image424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10" Type="http://schemas.openxmlformats.org/officeDocument/2006/relationships/image" Target="../media/image512.png"/><Relationship Id="rId19" Type="http://schemas.openxmlformats.org/officeDocument/2006/relationships/image" Target="../media/image521.png"/><Relationship Id="rId4" Type="http://schemas.openxmlformats.org/officeDocument/2006/relationships/image" Target="../media/image423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4970.png"/><Relationship Id="rId7" Type="http://schemas.openxmlformats.org/officeDocument/2006/relationships/image" Target="../media/image527.png"/><Relationship Id="rId2" Type="http://schemas.openxmlformats.org/officeDocument/2006/relationships/image" Target="../media/image4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5" Type="http://schemas.openxmlformats.org/officeDocument/2006/relationships/image" Target="../media/image3230.png"/><Relationship Id="rId4" Type="http://schemas.openxmlformats.org/officeDocument/2006/relationships/image" Target="../media/image3220.png"/><Relationship Id="rId9" Type="http://schemas.openxmlformats.org/officeDocument/2006/relationships/image" Target="../media/image52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0.png"/><Relationship Id="rId2" Type="http://schemas.openxmlformats.org/officeDocument/2006/relationships/image" Target="../media/image4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6.png"/><Relationship Id="rId12" Type="http://schemas.openxmlformats.org/officeDocument/2006/relationships/image" Target="../media/image481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.png"/><Relationship Id="rId11" Type="http://schemas.openxmlformats.org/officeDocument/2006/relationships/image" Target="../media/image480.png"/><Relationship Id="rId5" Type="http://schemas.openxmlformats.org/officeDocument/2006/relationships/image" Target="../media/image534.png"/><Relationship Id="rId15" Type="http://schemas.openxmlformats.org/officeDocument/2006/relationships/image" Target="../media/image538.png"/><Relationship Id="rId10" Type="http://schemas.openxmlformats.org/officeDocument/2006/relationships/image" Target="../media/image479.png"/><Relationship Id="rId4" Type="http://schemas.openxmlformats.org/officeDocument/2006/relationships/image" Target="../media/image533.png"/><Relationship Id="rId9" Type="http://schemas.openxmlformats.org/officeDocument/2006/relationships/image" Target="../media/image478.png"/><Relationship Id="rId14" Type="http://schemas.openxmlformats.org/officeDocument/2006/relationships/image" Target="../media/image537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550.png"/><Relationship Id="rId18" Type="http://schemas.openxmlformats.org/officeDocument/2006/relationships/image" Target="../media/image555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12" Type="http://schemas.openxmlformats.org/officeDocument/2006/relationships/image" Target="../media/image549.png"/><Relationship Id="rId17" Type="http://schemas.openxmlformats.org/officeDocument/2006/relationships/image" Target="../media/image554.png"/><Relationship Id="rId2" Type="http://schemas.openxmlformats.org/officeDocument/2006/relationships/image" Target="../media/image539.png"/><Relationship Id="rId16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11" Type="http://schemas.openxmlformats.org/officeDocument/2006/relationships/image" Target="../media/image548.png"/><Relationship Id="rId5" Type="http://schemas.openxmlformats.org/officeDocument/2006/relationships/image" Target="../media/image542.png"/><Relationship Id="rId15" Type="http://schemas.openxmlformats.org/officeDocument/2006/relationships/image" Target="../media/image552.png"/><Relationship Id="rId10" Type="http://schemas.openxmlformats.org/officeDocument/2006/relationships/image" Target="../media/image547.png"/><Relationship Id="rId19" Type="http://schemas.openxmlformats.org/officeDocument/2006/relationships/image" Target="../media/image556.png"/><Relationship Id="rId4" Type="http://schemas.openxmlformats.org/officeDocument/2006/relationships/image" Target="../media/image541.png"/><Relationship Id="rId9" Type="http://schemas.openxmlformats.org/officeDocument/2006/relationships/image" Target="../media/image546.png"/><Relationship Id="rId14" Type="http://schemas.openxmlformats.org/officeDocument/2006/relationships/image" Target="../media/image55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557.png"/><Relationship Id="rId18" Type="http://schemas.openxmlformats.org/officeDocument/2006/relationships/image" Target="../media/image535.png"/><Relationship Id="rId12" Type="http://schemas.openxmlformats.org/officeDocument/2006/relationships/image" Target="../media/image5560.png"/><Relationship Id="rId17" Type="http://schemas.openxmlformats.org/officeDocument/2006/relationships/image" Target="../media/image534.png"/><Relationship Id="rId16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550.png"/><Relationship Id="rId15" Type="http://schemas.openxmlformats.org/officeDocument/2006/relationships/image" Target="../media/image532.png"/><Relationship Id="rId10" Type="http://schemas.openxmlformats.org/officeDocument/2006/relationships/image" Target="../media/image5540.png"/><Relationship Id="rId19" Type="http://schemas.openxmlformats.org/officeDocument/2006/relationships/image" Target="../media/image536.png"/><Relationship Id="rId9" Type="http://schemas.openxmlformats.org/officeDocument/2006/relationships/image" Target="../media/image416.png"/><Relationship Id="rId14" Type="http://schemas.openxmlformats.org/officeDocument/2006/relationships/image" Target="../media/image53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422.png"/><Relationship Id="rId21" Type="http://schemas.openxmlformats.org/officeDocument/2006/relationships/image" Target="../media/image571.png"/><Relationship Id="rId7" Type="http://schemas.openxmlformats.org/officeDocument/2006/relationships/image" Target="../media/image426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image" Target="../media/image421.png"/><Relationship Id="rId16" Type="http://schemas.openxmlformats.org/officeDocument/2006/relationships/image" Target="../media/image566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61.png"/><Relationship Id="rId5" Type="http://schemas.openxmlformats.org/officeDocument/2006/relationships/image" Target="../media/image424.png"/><Relationship Id="rId15" Type="http://schemas.openxmlformats.org/officeDocument/2006/relationships/image" Target="../media/image565.png"/><Relationship Id="rId23" Type="http://schemas.openxmlformats.org/officeDocument/2006/relationships/image" Target="../media/image573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423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Relationship Id="rId22" Type="http://schemas.openxmlformats.org/officeDocument/2006/relationships/image" Target="../media/image57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0.png"/><Relationship Id="rId3" Type="http://schemas.openxmlformats.org/officeDocument/2006/relationships/image" Target="../media/image5501.png"/><Relationship Id="rId7" Type="http://schemas.openxmlformats.org/officeDocument/2006/relationships/image" Target="../media/image527.png"/><Relationship Id="rId2" Type="http://schemas.openxmlformats.org/officeDocument/2006/relationships/image" Target="../media/image5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0.png"/><Relationship Id="rId5" Type="http://schemas.openxmlformats.org/officeDocument/2006/relationships/image" Target="../media/image5520.png"/><Relationship Id="rId4" Type="http://schemas.openxmlformats.org/officeDocument/2006/relationships/image" Target="../media/image5512.png"/><Relationship Id="rId9" Type="http://schemas.openxmlformats.org/officeDocument/2006/relationships/image" Target="../media/image569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0.png"/><Relationship Id="rId5" Type="http://schemas.openxmlformats.org/officeDocument/2006/relationships/image" Target="../media/image2700.png"/><Relationship Id="rId4" Type="http://schemas.openxmlformats.org/officeDocument/2006/relationships/image" Target="../media/image260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0.png"/><Relationship Id="rId5" Type="http://schemas.openxmlformats.org/officeDocument/2006/relationships/image" Target="../media/image3200.png"/><Relationship Id="rId4" Type="http://schemas.openxmlformats.org/officeDocument/2006/relationships/image" Target="../media/image310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0.png"/><Relationship Id="rId2" Type="http://schemas.openxmlformats.org/officeDocument/2006/relationships/image" Target="../media/image3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360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7" Type="http://schemas.openxmlformats.org/officeDocument/2006/relationships/image" Target="../media/image4520.png"/><Relationship Id="rId2" Type="http://schemas.openxmlformats.org/officeDocument/2006/relationships/image" Target="../media/image4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0.png"/><Relationship Id="rId5" Type="http://schemas.openxmlformats.org/officeDocument/2006/relationships/image" Target="../media/image4310.png"/><Relationship Id="rId4" Type="http://schemas.openxmlformats.org/officeDocument/2006/relationships/image" Target="../media/image421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0.png"/><Relationship Id="rId13" Type="http://schemas.openxmlformats.org/officeDocument/2006/relationships/image" Target="../media/image5710.png"/><Relationship Id="rId3" Type="http://schemas.openxmlformats.org/officeDocument/2006/relationships/image" Target="../media/image4710.png"/><Relationship Id="rId7" Type="http://schemas.openxmlformats.org/officeDocument/2006/relationships/image" Target="../media/image5110.png"/><Relationship Id="rId12" Type="http://schemas.openxmlformats.org/officeDocument/2006/relationships/image" Target="../media/image561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0.png"/><Relationship Id="rId11" Type="http://schemas.openxmlformats.org/officeDocument/2006/relationships/image" Target="../media/image5510.png"/><Relationship Id="rId5" Type="http://schemas.openxmlformats.org/officeDocument/2006/relationships/image" Target="../media/image4910.png"/><Relationship Id="rId10" Type="http://schemas.openxmlformats.org/officeDocument/2006/relationships/image" Target="../media/image5410.png"/><Relationship Id="rId4" Type="http://schemas.openxmlformats.org/officeDocument/2006/relationships/image" Target="../media/image4810.png"/><Relationship Id="rId9" Type="http://schemas.openxmlformats.org/officeDocument/2006/relationships/image" Target="../media/image53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1.png"/><Relationship Id="rId4" Type="http://schemas.openxmlformats.org/officeDocument/2006/relationships/image" Target="../media/image60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1.png"/><Relationship Id="rId4" Type="http://schemas.openxmlformats.org/officeDocument/2006/relationships/image" Target="../media/image64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1.png"/><Relationship Id="rId7" Type="http://schemas.openxmlformats.org/officeDocument/2006/relationships/image" Target="../media/image71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0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11.png"/><Relationship Id="rId4" Type="http://schemas.openxmlformats.org/officeDocument/2006/relationships/image" Target="../media/image78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89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90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91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92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93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0.png"/><Relationship Id="rId7" Type="http://schemas.openxmlformats.org/officeDocument/2006/relationships/image" Target="../media/image94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481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0.png"/><Relationship Id="rId7" Type="http://schemas.openxmlformats.org/officeDocument/2006/relationships/image" Target="../media/image1030.png"/><Relationship Id="rId2" Type="http://schemas.openxmlformats.org/officeDocument/2006/relationships/image" Target="../media/image9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040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0" Type="http://schemas.openxmlformats.org/officeDocument/2006/relationships/image" Target="../media/image1110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0" Type="http://schemas.openxmlformats.org/officeDocument/2006/relationships/image" Target="../media/image1110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113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1210.png"/><Relationship Id="rId5" Type="http://schemas.openxmlformats.org/officeDocument/2006/relationships/image" Target="../media/image381.png"/><Relationship Id="rId10" Type="http://schemas.openxmlformats.org/officeDocument/2006/relationships/image" Target="../media/image1200.png"/><Relationship Id="rId4" Type="http://schemas.openxmlformats.org/officeDocument/2006/relationships/image" Target="../media/image380.png"/><Relationship Id="rId9" Type="http://schemas.openxmlformats.org/officeDocument/2006/relationships/image" Target="../media/image119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image" Target="../media/image1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1.png"/><Relationship Id="rId3" Type="http://schemas.openxmlformats.org/officeDocument/2006/relationships/image" Target="../media/image1271.png"/><Relationship Id="rId7" Type="http://schemas.openxmlformats.org/officeDocument/2006/relationships/image" Target="../media/image1311.png"/><Relationship Id="rId2" Type="http://schemas.openxmlformats.org/officeDocument/2006/relationships/image" Target="../media/image12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1.png"/><Relationship Id="rId11" Type="http://schemas.openxmlformats.org/officeDocument/2006/relationships/image" Target="../media/image1351.png"/><Relationship Id="rId5" Type="http://schemas.openxmlformats.org/officeDocument/2006/relationships/image" Target="../media/image1291.png"/><Relationship Id="rId10" Type="http://schemas.openxmlformats.org/officeDocument/2006/relationships/image" Target="../media/image1341.png"/><Relationship Id="rId4" Type="http://schemas.openxmlformats.org/officeDocument/2006/relationships/image" Target="../media/image1281.png"/><Relationship Id="rId9" Type="http://schemas.openxmlformats.org/officeDocument/2006/relationships/image" Target="../media/image13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1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13" Type="http://schemas.openxmlformats.org/officeDocument/2006/relationships/image" Target="../media/image798.png"/><Relationship Id="rId3" Type="http://schemas.openxmlformats.org/officeDocument/2006/relationships/image" Target="../media/image7880.png"/><Relationship Id="rId7" Type="http://schemas.openxmlformats.org/officeDocument/2006/relationships/image" Target="../media/image790.png"/><Relationship Id="rId12" Type="http://schemas.openxmlformats.org/officeDocument/2006/relationships/image" Target="../media/image796.png"/><Relationship Id="rId2" Type="http://schemas.openxmlformats.org/officeDocument/2006/relationships/image" Target="../media/image7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0.png"/><Relationship Id="rId11" Type="http://schemas.openxmlformats.org/officeDocument/2006/relationships/image" Target="../media/image794.png"/><Relationship Id="rId5" Type="http://schemas.openxmlformats.org/officeDocument/2006/relationships/image" Target="../media/image7900.png"/><Relationship Id="rId10" Type="http://schemas.openxmlformats.org/officeDocument/2006/relationships/image" Target="../media/image795.png"/><Relationship Id="rId4" Type="http://schemas.openxmlformats.org/officeDocument/2006/relationships/image" Target="../media/image7890.png"/><Relationship Id="rId9" Type="http://schemas.openxmlformats.org/officeDocument/2006/relationships/image" Target="../media/image793.png"/><Relationship Id="rId14" Type="http://schemas.openxmlformats.org/officeDocument/2006/relationships/image" Target="../media/image7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7" Type="http://schemas.openxmlformats.org/officeDocument/2006/relationships/image" Target="../media/image2310.png"/><Relationship Id="rId2" Type="http://schemas.openxmlformats.org/officeDocument/2006/relationships/image" Target="../media/image2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4.png"/><Relationship Id="rId5" Type="http://schemas.openxmlformats.org/officeDocument/2006/relationships/image" Target="../media/image2213.png"/><Relationship Id="rId4" Type="http://schemas.openxmlformats.org/officeDocument/2006/relationships/image" Target="../media/image7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hyperlink" Target="https://www.scribbr.com/statistics/mea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1.png"/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11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11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12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31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11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1.png"/><Relationship Id="rId5" Type="http://schemas.openxmlformats.org/officeDocument/2006/relationships/image" Target="../media/image5411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39.png"/><Relationship Id="rId12" Type="http://schemas.openxmlformats.org/officeDocument/2006/relationships/image" Target="../media/image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36.png"/><Relationship Id="rId10" Type="http://schemas.openxmlformats.org/officeDocument/2006/relationships/image" Target="../media/image88.png"/><Relationship Id="rId4" Type="http://schemas.openxmlformats.org/officeDocument/2006/relationships/image" Target="../media/image35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39.png"/><Relationship Id="rId12" Type="http://schemas.openxmlformats.org/officeDocument/2006/relationships/image" Target="../media/image10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5" Type="http://schemas.openxmlformats.org/officeDocument/2006/relationships/image" Target="../media/image36.png"/><Relationship Id="rId10" Type="http://schemas.openxmlformats.org/officeDocument/2006/relationships/image" Target="../media/image105.png"/><Relationship Id="rId4" Type="http://schemas.openxmlformats.org/officeDocument/2006/relationships/image" Target="../media/image35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3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6.png"/><Relationship Id="rId21" Type="http://schemas.openxmlformats.org/officeDocument/2006/relationships/image" Target="../media/image140.png"/><Relationship Id="rId12" Type="http://schemas.openxmlformats.org/officeDocument/2006/relationships/image" Target="../media/image130.png"/><Relationship Id="rId17" Type="http://schemas.openxmlformats.org/officeDocument/2006/relationships/image" Target="../media/image136.png"/><Relationship Id="rId2" Type="http://schemas.openxmlformats.org/officeDocument/2006/relationships/image" Target="../media/image125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24" Type="http://schemas.openxmlformats.org/officeDocument/2006/relationships/image" Target="../media/image143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31.png"/><Relationship Id="rId19" Type="http://schemas.openxmlformats.org/officeDocument/2006/relationships/image" Target="../media/image13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8" Type="http://schemas.openxmlformats.org/officeDocument/2006/relationships/image" Target="../media/image171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0.png"/><Relationship Id="rId2" Type="http://schemas.openxmlformats.org/officeDocument/2006/relationships/image" Target="../media/image157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68.png"/><Relationship Id="rId10" Type="http://schemas.openxmlformats.org/officeDocument/2006/relationships/image" Target="../media/image165.png"/><Relationship Id="rId19" Type="http://schemas.openxmlformats.org/officeDocument/2006/relationships/image" Target="../media/image172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4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8.png"/><Relationship Id="rId18" Type="http://schemas.openxmlformats.org/officeDocument/2006/relationships/image" Target="../media/image192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17" Type="http://schemas.openxmlformats.org/officeDocument/2006/relationships/image" Target="../media/image191.png"/><Relationship Id="rId2" Type="http://schemas.openxmlformats.org/officeDocument/2006/relationships/image" Target="../media/image178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58.png"/><Relationship Id="rId14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2.png"/><Relationship Id="rId5" Type="http://schemas.openxmlformats.org/officeDocument/2006/relationships/image" Target="../media/image771.png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840.png"/><Relationship Id="rId18" Type="http://schemas.openxmlformats.org/officeDocument/2006/relationships/image" Target="../media/image207.png"/><Relationship Id="rId7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8.png"/><Relationship Id="rId16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1860.png"/><Relationship Id="rId10" Type="http://schemas.openxmlformats.org/officeDocument/2006/relationships/image" Target="../media/image204.png"/><Relationship Id="rId19" Type="http://schemas.openxmlformats.org/officeDocument/2006/relationships/image" Target="../media/image208.png"/><Relationship Id="rId4" Type="http://schemas.openxmlformats.org/officeDocument/2006/relationships/image" Target="../media/image1750.png"/><Relationship Id="rId9" Type="http://schemas.openxmlformats.org/officeDocument/2006/relationships/image" Target="../media/image203.png"/><Relationship Id="rId14" Type="http://schemas.openxmlformats.org/officeDocument/2006/relationships/image" Target="../media/image18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26.png"/><Relationship Id="rId21" Type="http://schemas.openxmlformats.org/officeDocument/2006/relationships/image" Target="../media/image237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25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7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10" Type="http://schemas.openxmlformats.org/officeDocument/2006/relationships/image" Target="../media/image131.png"/><Relationship Id="rId19" Type="http://schemas.openxmlformats.org/officeDocument/2006/relationships/image" Target="../media/image23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0.png"/><Relationship Id="rId3" Type="http://schemas.openxmlformats.org/officeDocument/2006/relationships/image" Target="../media/image275.png"/><Relationship Id="rId21" Type="http://schemas.openxmlformats.org/officeDocument/2006/relationships/image" Target="../media/image283.png"/><Relationship Id="rId12" Type="http://schemas.openxmlformats.org/officeDocument/2006/relationships/image" Target="../media/image277.png"/><Relationship Id="rId17" Type="http://schemas.openxmlformats.org/officeDocument/2006/relationships/image" Target="../media/image259.png"/><Relationship Id="rId2" Type="http://schemas.openxmlformats.org/officeDocument/2006/relationships/image" Target="../media/image274.png"/><Relationship Id="rId16" Type="http://schemas.openxmlformats.org/officeDocument/2006/relationships/image" Target="../media/image25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6.png"/><Relationship Id="rId15" Type="http://schemas.openxmlformats.org/officeDocument/2006/relationships/image" Target="../media/image257.png"/><Relationship Id="rId10" Type="http://schemas.openxmlformats.org/officeDocument/2006/relationships/image" Target="../media/image131.png"/><Relationship Id="rId19" Type="http://schemas.openxmlformats.org/officeDocument/2006/relationships/image" Target="../media/image281.png"/><Relationship Id="rId14" Type="http://schemas.openxmlformats.org/officeDocument/2006/relationships/image" Target="../media/image279.png"/><Relationship Id="rId22" Type="http://schemas.openxmlformats.org/officeDocument/2006/relationships/image" Target="../media/image28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1.png"/><Relationship Id="rId5" Type="http://schemas.openxmlformats.org/officeDocument/2006/relationships/image" Target="../media/image1191.png"/><Relationship Id="rId4" Type="http://schemas.openxmlformats.org/officeDocument/2006/relationships/image" Target="../media/image11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2.png"/><Relationship Id="rId4" Type="http://schemas.openxmlformats.org/officeDocument/2006/relationships/image" Target="../media/image12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image" Target="../media/image12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2.png"/><Relationship Id="rId5" Type="http://schemas.openxmlformats.org/officeDocument/2006/relationships/image" Target="../media/image1312.png"/><Relationship Id="rId4" Type="http://schemas.openxmlformats.org/officeDocument/2006/relationships/image" Target="../media/image130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1.png"/><Relationship Id="rId13" Type="http://schemas.openxmlformats.org/officeDocument/2006/relationships/image" Target="../media/image291.png"/><Relationship Id="rId3" Type="http://schemas.openxmlformats.org/officeDocument/2006/relationships/image" Target="../media/image1332.png"/><Relationship Id="rId7" Type="http://schemas.openxmlformats.org/officeDocument/2006/relationships/image" Target="../media/image39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" Type="http://schemas.openxmlformats.org/officeDocument/2006/relationships/image" Target="../media/image33.pn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2.png"/><Relationship Id="rId11" Type="http://schemas.openxmlformats.org/officeDocument/2006/relationships/image" Target="../media/image289.png"/><Relationship Id="rId5" Type="http://schemas.openxmlformats.org/officeDocument/2006/relationships/image" Target="../media/image1342.png"/><Relationship Id="rId1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35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image" Target="../media/image14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4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4" Type="http://schemas.openxmlformats.org/officeDocument/2006/relationships/image" Target="../media/image151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3" Type="http://schemas.openxmlformats.org/officeDocument/2006/relationships/image" Target="../media/image1551.png"/><Relationship Id="rId7" Type="http://schemas.openxmlformats.org/officeDocument/2006/relationships/image" Target="../media/image1591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1.png"/><Relationship Id="rId5" Type="http://schemas.openxmlformats.org/officeDocument/2006/relationships/image" Target="../media/image1571.png"/><Relationship Id="rId4" Type="http://schemas.openxmlformats.org/officeDocument/2006/relationships/image" Target="../media/image15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7" Type="http://schemas.openxmlformats.org/officeDocument/2006/relationships/image" Target="../media/image1640.png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5" Type="http://schemas.openxmlformats.org/officeDocument/2006/relationships/image" Target="../media/image1620.png"/><Relationship Id="rId4" Type="http://schemas.openxmlformats.org/officeDocument/2006/relationships/image" Target="../media/image15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300.png"/><Relationship Id="rId3" Type="http://schemas.openxmlformats.org/officeDocument/2006/relationships/image" Target="../media/image1650.png"/><Relationship Id="rId7" Type="http://schemas.openxmlformats.org/officeDocument/2006/relationships/image" Target="../media/image39.png"/><Relationship Id="rId12" Type="http://schemas.openxmlformats.org/officeDocument/2006/relationships/image" Target="../media/image29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0.png"/><Relationship Id="rId11" Type="http://schemas.openxmlformats.org/officeDocument/2006/relationships/image" Target="../media/image298.png"/><Relationship Id="rId5" Type="http://schemas.openxmlformats.org/officeDocument/2006/relationships/image" Target="../media/image134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4" Type="http://schemas.openxmlformats.org/officeDocument/2006/relationships/image" Target="../media/image35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0.png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890.png"/><Relationship Id="rId3" Type="http://schemas.openxmlformats.org/officeDocument/2006/relationships/image" Target="../media/image1830.png"/><Relationship Id="rId7" Type="http://schemas.openxmlformats.org/officeDocument/2006/relationships/image" Target="../media/image39.png"/><Relationship Id="rId12" Type="http://schemas.openxmlformats.org/officeDocument/2006/relationships/image" Target="../media/image30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1.png"/><Relationship Id="rId11" Type="http://schemas.openxmlformats.org/officeDocument/2006/relationships/image" Target="../media/image303.png"/><Relationship Id="rId5" Type="http://schemas.openxmlformats.org/officeDocument/2006/relationships/image" Target="../media/image1342.png"/><Relationship Id="rId10" Type="http://schemas.openxmlformats.org/officeDocument/2006/relationships/image" Target="../media/image1861.png"/><Relationship Id="rId4" Type="http://schemas.openxmlformats.org/officeDocument/2006/relationships/image" Target="../media/image35.png"/><Relationship Id="rId9" Type="http://schemas.openxmlformats.org/officeDocument/2006/relationships/image" Target="../media/image1851.png"/><Relationship Id="rId14" Type="http://schemas.openxmlformats.org/officeDocument/2006/relationships/image" Target="../media/image3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1.png"/><Relationship Id="rId5" Type="http://schemas.openxmlformats.org/officeDocument/2006/relationships/image" Target="../media/image1930.png"/><Relationship Id="rId4" Type="http://schemas.openxmlformats.org/officeDocument/2006/relationships/image" Target="../media/image19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3" Type="http://schemas.openxmlformats.org/officeDocument/2006/relationships/image" Target="../media/image1960.png"/><Relationship Id="rId7" Type="http://schemas.openxmlformats.org/officeDocument/2006/relationships/image" Target="../media/image308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image" Target="../media/image20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0.png"/><Relationship Id="rId4" Type="http://schemas.openxmlformats.org/officeDocument/2006/relationships/image" Target="../media/image204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5</a:t>
            </a:r>
            <a:br>
              <a:rPr lang="en-US" dirty="0"/>
            </a:br>
            <a:r>
              <a:rPr lang="en-IN" dirty="0"/>
              <a:t>Applied</a:t>
            </a:r>
            <a:br>
              <a:rPr lang="en-IN" dirty="0"/>
            </a:br>
            <a:r>
              <a:rPr lang="en-IN" dirty="0"/>
              <a:t>Statistics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Chaurasia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2E2A12-3616-430B-98B7-4DB2C6F17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MCA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2</a:t>
                </a:r>
                <a:r>
                  <a:rPr kumimoji="0" lang="en-US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nd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Semester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Mathematics for Computer Application   (2305HS203)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77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5814-1C4A-856A-E6C3-B3765EE6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5FCF-237A-6624-8213-98A9E0FE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and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7C073-C073-C29A-B577-B7B9D76B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31545"/>
            <a:ext cx="11929641" cy="5579893"/>
          </a:xfrm>
        </p:spPr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Notations for statistical constants are as below:</a:t>
            </a:r>
          </a:p>
          <a:p>
            <a:pPr lvl="0">
              <a:lnSpc>
                <a:spcPct val="145000"/>
              </a:lnSpc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185138-1AF4-C632-1AE0-25BEC05E9BF0}"/>
              </a:ext>
            </a:extLst>
          </p:cNvPr>
          <p:cNvGraphicFramePr>
            <a:graphicFrameLocks noGrp="1"/>
          </p:cNvGraphicFramePr>
          <p:nvPr/>
        </p:nvGraphicFramePr>
        <p:xfrm>
          <a:off x="1560195" y="1698841"/>
          <a:ext cx="9071610" cy="570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63265">
                  <a:extLst>
                    <a:ext uri="{9D8B030D-6E8A-4147-A177-3AD203B41FA5}">
                      <a16:colId xmlns:a16="http://schemas.microsoft.com/office/drawing/2014/main" val="246390441"/>
                    </a:ext>
                  </a:extLst>
                </a:gridCol>
                <a:gridCol w="2784475">
                  <a:extLst>
                    <a:ext uri="{9D8B030D-6E8A-4147-A177-3AD203B41FA5}">
                      <a16:colId xmlns:a16="http://schemas.microsoft.com/office/drawing/2014/main" val="320133032"/>
                    </a:ext>
                  </a:extLst>
                </a:gridCol>
                <a:gridCol w="3023870">
                  <a:extLst>
                    <a:ext uri="{9D8B030D-6E8A-4147-A177-3AD203B41FA5}">
                      <a16:colId xmlns:a16="http://schemas.microsoft.com/office/drawing/2014/main" val="3632990791"/>
                    </a:ext>
                  </a:extLst>
                </a:gridCol>
              </a:tblGrid>
              <a:tr h="57023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Statistical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For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For Population</a:t>
                      </a:r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1194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39F386-DFBF-92FE-0093-19C22339DD41}"/>
              </a:ext>
            </a:extLst>
          </p:cNvPr>
          <p:cNvGraphicFramePr>
            <a:graphicFrameLocks noGrp="1"/>
          </p:cNvGraphicFramePr>
          <p:nvPr/>
        </p:nvGraphicFramePr>
        <p:xfrm>
          <a:off x="1560195" y="2271185"/>
          <a:ext cx="9071610" cy="29576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64218">
                  <a:extLst>
                    <a:ext uri="{9D8B030D-6E8A-4147-A177-3AD203B41FA5}">
                      <a16:colId xmlns:a16="http://schemas.microsoft.com/office/drawing/2014/main" val="3609682916"/>
                    </a:ext>
                  </a:extLst>
                </a:gridCol>
                <a:gridCol w="2783522">
                  <a:extLst>
                    <a:ext uri="{9D8B030D-6E8A-4147-A177-3AD203B41FA5}">
                      <a16:colId xmlns:a16="http://schemas.microsoft.com/office/drawing/2014/main" val="2858619736"/>
                    </a:ext>
                  </a:extLst>
                </a:gridCol>
                <a:gridCol w="3023870">
                  <a:extLst>
                    <a:ext uri="{9D8B030D-6E8A-4147-A177-3AD203B41FA5}">
                      <a16:colId xmlns:a16="http://schemas.microsoft.com/office/drawing/2014/main" val="3458152345"/>
                    </a:ext>
                  </a:extLst>
                </a:gridCol>
              </a:tblGrid>
              <a:tr h="487892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500" b="0" i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500" b="0" i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425406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ctr"/>
                      <a:endParaRPr lang="en-IN" sz="25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58140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ctr"/>
                      <a:endParaRPr lang="en-IN" sz="25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004363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ctr"/>
                      <a:endParaRPr lang="en-IN" sz="25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84499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>
                          <a:solidFill>
                            <a:srgbClr val="00206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8756"/>
                  </a:ext>
                </a:extLst>
              </a:tr>
              <a:tr h="487892">
                <a:tc>
                  <a:txBody>
                    <a:bodyPr/>
                    <a:lstStyle/>
                    <a:p>
                      <a:pPr algn="ctr"/>
                      <a:endParaRPr lang="en-IN" sz="25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500" i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9129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4B4A0-C16D-2B18-E6FF-3F4FA6B8D6E5}"/>
                  </a:ext>
                </a:extLst>
              </p:cNvPr>
              <p:cNvSpPr txBox="1"/>
              <p:nvPr/>
            </p:nvSpPr>
            <p:spPr>
              <a:xfrm>
                <a:off x="5943600" y="2246173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4B4A0-C16D-2B18-E6FF-3F4FA6B8D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246173"/>
                <a:ext cx="548640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F709D9-8EAC-CDE7-2DCF-5D12EBCDB0E4}"/>
                  </a:ext>
                </a:extLst>
              </p:cNvPr>
              <p:cNvSpPr txBox="1"/>
              <p:nvPr/>
            </p:nvSpPr>
            <p:spPr>
              <a:xfrm>
                <a:off x="8847772" y="2269071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F709D9-8EAC-CDE7-2DCF-5D12EBCDB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772" y="2269071"/>
                <a:ext cx="548640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61C81E-45C4-E92D-23E2-531ED3DEF490}"/>
                  </a:ext>
                </a:extLst>
              </p:cNvPr>
              <p:cNvSpPr txBox="1"/>
              <p:nvPr/>
            </p:nvSpPr>
            <p:spPr>
              <a:xfrm>
                <a:off x="5966460" y="2759215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61C81E-45C4-E92D-23E2-531ED3DE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60" y="2759215"/>
                <a:ext cx="548640" cy="47705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9F616-EF97-E4FD-16E5-41DDD3B19C3E}"/>
                  </a:ext>
                </a:extLst>
              </p:cNvPr>
              <p:cNvSpPr txBox="1"/>
              <p:nvPr/>
            </p:nvSpPr>
            <p:spPr>
              <a:xfrm>
                <a:off x="8825864" y="2816365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79F616-EF97-E4FD-16E5-41DDD3B1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864" y="2816365"/>
                <a:ext cx="54864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32F1F8-A490-0D4B-EE8A-06616630CEE6}"/>
                  </a:ext>
                </a:extLst>
              </p:cNvPr>
              <p:cNvSpPr txBox="1"/>
              <p:nvPr/>
            </p:nvSpPr>
            <p:spPr>
              <a:xfrm>
                <a:off x="5943600" y="3268407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32F1F8-A490-0D4B-EE8A-06616630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268407"/>
                <a:ext cx="548640" cy="477054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930F56-8127-FA38-7E96-0540D159C8C4}"/>
                  </a:ext>
                </a:extLst>
              </p:cNvPr>
              <p:cNvSpPr txBox="1"/>
              <p:nvPr/>
            </p:nvSpPr>
            <p:spPr>
              <a:xfrm>
                <a:off x="8825864" y="3257015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930F56-8127-FA38-7E96-0540D159C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864" y="3257015"/>
                <a:ext cx="548640" cy="477054"/>
              </a:xfrm>
              <a:prstGeom prst="rect">
                <a:avLst/>
              </a:prstGeom>
              <a:blipFill>
                <a:blip r:embed="rId7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D5C37D-227B-C9B6-DBA8-6D389148A7A8}"/>
                  </a:ext>
                </a:extLst>
              </p:cNvPr>
              <p:cNvSpPr txBox="1"/>
              <p:nvPr/>
            </p:nvSpPr>
            <p:spPr>
              <a:xfrm>
                <a:off x="5943600" y="3733577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D5C37D-227B-C9B6-DBA8-6D389148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733577"/>
                <a:ext cx="54864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E6A07D-397C-DF5B-ACE4-9CC092DEB025}"/>
                  </a:ext>
                </a:extLst>
              </p:cNvPr>
              <p:cNvSpPr txBox="1"/>
              <p:nvPr/>
            </p:nvSpPr>
            <p:spPr>
              <a:xfrm>
                <a:off x="8803956" y="3756540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E6A07D-397C-DF5B-ACE4-9CC092DEB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56" y="3756540"/>
                <a:ext cx="54864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89BA7-A37C-499A-C88B-56C99DB99B71}"/>
                  </a:ext>
                </a:extLst>
              </p:cNvPr>
              <p:cNvSpPr txBox="1"/>
              <p:nvPr/>
            </p:nvSpPr>
            <p:spPr>
              <a:xfrm>
                <a:off x="6023610" y="4242664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IN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89BA7-A37C-499A-C88B-56C99DB9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10" y="4242664"/>
                <a:ext cx="548640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8B132D-D6F3-0E6E-B3BD-7E342C330B5B}"/>
                  </a:ext>
                </a:extLst>
              </p:cNvPr>
              <p:cNvSpPr txBox="1"/>
              <p:nvPr/>
            </p:nvSpPr>
            <p:spPr>
              <a:xfrm>
                <a:off x="8861106" y="4256065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8B132D-D6F3-0E6E-B3BD-7E342C330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106" y="4256065"/>
                <a:ext cx="54864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01C65D-3AB8-CAB3-D6E7-D70DECF47657}"/>
                  </a:ext>
                </a:extLst>
              </p:cNvPr>
              <p:cNvSpPr txBox="1"/>
              <p:nvPr/>
            </p:nvSpPr>
            <p:spPr>
              <a:xfrm>
                <a:off x="5943600" y="4742124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01C65D-3AB8-CAB3-D6E7-D70DECF47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742124"/>
                <a:ext cx="548640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EFB3EF-1652-2356-F0F7-A13471562C05}"/>
                  </a:ext>
                </a:extLst>
              </p:cNvPr>
              <p:cNvSpPr txBox="1"/>
              <p:nvPr/>
            </p:nvSpPr>
            <p:spPr>
              <a:xfrm>
                <a:off x="8803956" y="4704965"/>
                <a:ext cx="54864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5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EFB3EF-1652-2356-F0F7-A1347156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56" y="4704965"/>
                <a:ext cx="548640" cy="477054"/>
              </a:xfrm>
              <a:prstGeom prst="rect">
                <a:avLst/>
              </a:prstGeom>
              <a:blipFill>
                <a:blip r:embed="rId1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9BAD5E4-73FD-4445-EDDA-4F2B6928EF87}"/>
              </a:ext>
            </a:extLst>
          </p:cNvPr>
          <p:cNvSpPr txBox="1"/>
          <p:nvPr/>
        </p:nvSpPr>
        <p:spPr>
          <a:xfrm>
            <a:off x="1699260" y="2293591"/>
            <a:ext cx="30089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 dirty="0">
                <a:solidFill>
                  <a:srgbClr val="002060"/>
                </a:solidFill>
              </a:rPr>
              <a:t>No. of elements (Size)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27A879-08F0-9B17-FC45-2218477F8E5B}"/>
              </a:ext>
            </a:extLst>
          </p:cNvPr>
          <p:cNvSpPr txBox="1"/>
          <p:nvPr/>
        </p:nvSpPr>
        <p:spPr>
          <a:xfrm>
            <a:off x="2320291" y="2795896"/>
            <a:ext cx="16116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rgbClr val="002060"/>
                </a:solidFill>
              </a:rPr>
              <a:t>Proportion</a:t>
            </a:r>
            <a:endParaRPr lang="en-IN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31443-07BC-DD5F-D279-6216ABCC7BD7}"/>
              </a:ext>
            </a:extLst>
          </p:cNvPr>
          <p:cNvSpPr txBox="1"/>
          <p:nvPr/>
        </p:nvSpPr>
        <p:spPr>
          <a:xfrm>
            <a:off x="2666048" y="3316279"/>
            <a:ext cx="10744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rgbClr val="002060"/>
                </a:solidFill>
              </a:rPr>
              <a:t>Mean</a:t>
            </a:r>
            <a:endParaRPr lang="en-IN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35DCA-A4D5-E3F0-D145-FE0F081C7FD6}"/>
              </a:ext>
            </a:extLst>
          </p:cNvPr>
          <p:cNvSpPr txBox="1"/>
          <p:nvPr/>
        </p:nvSpPr>
        <p:spPr>
          <a:xfrm>
            <a:off x="1894523" y="3773823"/>
            <a:ext cx="25717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 dirty="0">
                <a:solidFill>
                  <a:srgbClr val="002060"/>
                </a:solidFill>
              </a:rPr>
              <a:t>Standard Deviation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02EA97-00A5-F2BC-1D4C-3129DCFABFFF}"/>
              </a:ext>
            </a:extLst>
          </p:cNvPr>
          <p:cNvSpPr txBox="1"/>
          <p:nvPr/>
        </p:nvSpPr>
        <p:spPr>
          <a:xfrm>
            <a:off x="2571751" y="4256065"/>
            <a:ext cx="136017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rgbClr val="002060"/>
                </a:solidFill>
              </a:rPr>
              <a:t>Variance</a:t>
            </a:r>
            <a:endParaRPr lang="en-IN" sz="2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AA18F-F9AB-2D16-D826-E43F9B7038D7}"/>
              </a:ext>
            </a:extLst>
          </p:cNvPr>
          <p:cNvSpPr txBox="1"/>
          <p:nvPr/>
        </p:nvSpPr>
        <p:spPr>
          <a:xfrm>
            <a:off x="1705926" y="4763180"/>
            <a:ext cx="311753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500" dirty="0">
                <a:solidFill>
                  <a:srgbClr val="002060"/>
                </a:solidFill>
              </a:rPr>
              <a:t>Correlation Coefficient</a:t>
            </a:r>
            <a:endParaRPr lang="en-IN" sz="2500" dirty="0"/>
          </a:p>
        </p:txBody>
      </p:sp>
    </p:spTree>
    <p:extLst>
      <p:ext uri="{BB962C8B-B14F-4D97-AF65-F5344CB8AC3E}">
        <p14:creationId xmlns:p14="http://schemas.microsoft.com/office/powerpoint/2010/main" val="20518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FCE7-DF4F-29CF-5FFA-157168ED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C63C936-6382-FD53-3280-F2098AE43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519894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Two types of batteries are tested for their length of life and the following data are obtained:</a:t>
                </a:r>
              </a:p>
              <a:p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US" dirty="0"/>
              </a:p>
              <a:p>
                <a:r>
                  <a:rPr lang="en-US" dirty="0"/>
                  <a:t>Is there a significant difference in the two means? Find 95% confidence limits for the difference in means.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0.05, 15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=2.1314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C63C936-6382-FD53-3280-F2098AE4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5198949"/>
              </a:xfrm>
              <a:prstGeom prst="rect">
                <a:avLst/>
              </a:prstGeom>
              <a:blipFill>
                <a:blip r:embed="rId2"/>
                <a:stretch>
                  <a:fillRect l="-1074" r="-1074" b="-3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84C7792-0CC3-0AF8-E9F6-424B3C8D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F9243D-E1A7-DB29-A4D6-F3206EC43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23875"/>
              </p:ext>
            </p:extLst>
          </p:nvPr>
        </p:nvGraphicFramePr>
        <p:xfrm>
          <a:off x="220101" y="2303620"/>
          <a:ext cx="10189694" cy="213219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85824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837006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262653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10730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No. of Samples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Mean life in hours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Type A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600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121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Type B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640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144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2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6B7CF-D23B-E8B6-07D1-62A43037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3203-5E8A-AF79-FA29-47B1CE8A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EDADC6-CB91-1369-72F1-E555A5B05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02334"/>
              </p:ext>
            </p:extLst>
          </p:nvPr>
        </p:nvGraphicFramePr>
        <p:xfrm>
          <a:off x="6276590" y="759824"/>
          <a:ext cx="5875899" cy="219642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02792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52255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635963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51459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429555">
                <a:tc>
                  <a:txBody>
                    <a:bodyPr/>
                    <a:lstStyle/>
                    <a:p>
                      <a:pPr algn="ctr"/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No. of Samples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Mean life in hours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1721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Type A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600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121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1721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Type B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640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144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5E0C9C4-A6F4-36C3-6CF0-6BBFF4D07E9B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CF84B-2865-BDA0-82A6-13015A1D098D}"/>
              </a:ext>
            </a:extLst>
          </p:cNvPr>
          <p:cNvSpPr/>
          <p:nvPr/>
        </p:nvSpPr>
        <p:spPr>
          <a:xfrm>
            <a:off x="203649" y="1603536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961B40F-2D72-9B6D-0302-2A322D039004}"/>
                  </a:ext>
                </a:extLst>
              </p:cNvPr>
              <p:cNvSpPr/>
              <p:nvPr/>
            </p:nvSpPr>
            <p:spPr>
              <a:xfrm>
                <a:off x="16928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961B40F-2D72-9B6D-0302-2A322D039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029FE18-BE85-806F-8BB1-659B67430D40}"/>
              </a:ext>
            </a:extLst>
          </p:cNvPr>
          <p:cNvSpPr/>
          <p:nvPr/>
        </p:nvSpPr>
        <p:spPr>
          <a:xfrm>
            <a:off x="2750175" y="1603277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F7A61F-5B69-F45A-55C8-6E9184BA8FC6}"/>
                  </a:ext>
                </a:extLst>
              </p:cNvPr>
              <p:cNvSpPr/>
              <p:nvPr/>
            </p:nvSpPr>
            <p:spPr>
              <a:xfrm>
                <a:off x="271407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F7A61F-5B69-F45A-55C8-6E9184BA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07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32CCA8-ECB3-D48D-C455-75B10583DD20}"/>
                  </a:ext>
                </a:extLst>
              </p:cNvPr>
              <p:cNvSpPr txBox="1"/>
              <p:nvPr/>
            </p:nvSpPr>
            <p:spPr>
              <a:xfrm>
                <a:off x="133188" y="2957889"/>
                <a:ext cx="19810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32CCA8-ECB3-D48D-C455-75B10583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8" y="2957889"/>
                <a:ext cx="19810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B195B5-FA1B-5222-BB32-DF6053F261B9}"/>
                  </a:ext>
                </a:extLst>
              </p:cNvPr>
              <p:cNvSpPr txBox="1"/>
              <p:nvPr/>
            </p:nvSpPr>
            <p:spPr>
              <a:xfrm>
                <a:off x="2825031" y="2905780"/>
                <a:ext cx="1733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B195B5-FA1B-5222-BB32-DF6053F2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031" y="2905780"/>
                <a:ext cx="17333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8AC75E-FFF9-17BC-64AC-08D86681AE81}"/>
                  </a:ext>
                </a:extLst>
              </p:cNvPr>
              <p:cNvSpPr/>
              <p:nvPr/>
            </p:nvSpPr>
            <p:spPr>
              <a:xfrm>
                <a:off x="-170080" y="3614515"/>
                <a:ext cx="24736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8AC75E-FFF9-17BC-64AC-08D86681A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080" y="3614515"/>
                <a:ext cx="24736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F51D82-4D5E-5891-957F-244324F33E42}"/>
                  </a:ext>
                </a:extLst>
              </p:cNvPr>
              <p:cNvSpPr/>
              <p:nvPr/>
            </p:nvSpPr>
            <p:spPr>
              <a:xfrm>
                <a:off x="2651344" y="3568059"/>
                <a:ext cx="19844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F51D82-4D5E-5891-957F-244324F33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44" y="3568059"/>
                <a:ext cx="19844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B86880-B971-BF6B-4AF5-1042D8C53F88}"/>
                  </a:ext>
                </a:extLst>
              </p:cNvPr>
              <p:cNvSpPr/>
              <p:nvPr/>
            </p:nvSpPr>
            <p:spPr>
              <a:xfrm>
                <a:off x="244710" y="461389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9B86880-B971-BF6B-4AF5-1042D8C53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4613894"/>
                <a:ext cx="797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C5C3BFA-D0D5-59B9-6884-0F26995BF399}"/>
                  </a:ext>
                </a:extLst>
              </p:cNvPr>
              <p:cNvSpPr/>
              <p:nvPr/>
            </p:nvSpPr>
            <p:spPr>
              <a:xfrm>
                <a:off x="998891" y="4553394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C5C3BFA-D0D5-59B9-6884-0F26995B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553394"/>
                <a:ext cx="16119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B98AE8-B8F0-A357-547A-9A345F6E363B}"/>
                  </a:ext>
                </a:extLst>
              </p:cNvPr>
              <p:cNvSpPr/>
              <p:nvPr/>
            </p:nvSpPr>
            <p:spPr>
              <a:xfrm>
                <a:off x="244710" y="597852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B98AE8-B8F0-A357-547A-9A345F6E3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5978525"/>
                <a:ext cx="23869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44C780-D184-8AD1-4F29-DDEEB8B1F88E}"/>
                  </a:ext>
                </a:extLst>
              </p:cNvPr>
              <p:cNvSpPr/>
              <p:nvPr/>
            </p:nvSpPr>
            <p:spPr>
              <a:xfrm>
                <a:off x="251389" y="5273090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44C780-D184-8AD1-4F29-DDEEB8B1F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9" y="5273090"/>
                <a:ext cx="797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2CBB88A-F7FB-037A-6050-3E8A7953AD16}"/>
              </a:ext>
            </a:extLst>
          </p:cNvPr>
          <p:cNvSpPr/>
          <p:nvPr/>
        </p:nvSpPr>
        <p:spPr>
          <a:xfrm>
            <a:off x="2514500" y="5282065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E24A50-4867-7185-F220-CBF5D7EDC65E}"/>
                  </a:ext>
                </a:extLst>
              </p:cNvPr>
              <p:cNvSpPr/>
              <p:nvPr/>
            </p:nvSpPr>
            <p:spPr>
              <a:xfrm>
                <a:off x="998891" y="5230663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E24A50-4867-7185-F220-CBF5D7EDC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5230663"/>
                <a:ext cx="16119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399B0F-5ECD-2F44-E68C-D8B64B285B1D}"/>
                  </a:ext>
                </a:extLst>
              </p:cNvPr>
              <p:cNvSpPr txBox="1"/>
              <p:nvPr/>
            </p:nvSpPr>
            <p:spPr>
              <a:xfrm>
                <a:off x="5203906" y="4480508"/>
                <a:ext cx="421105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399B0F-5ECD-2F44-E68C-D8B64B285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06" y="4480508"/>
                <a:ext cx="4211052" cy="7171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64A664-CA09-F4DA-0BFE-288417D05A49}"/>
                  </a:ext>
                </a:extLst>
              </p:cNvPr>
              <p:cNvSpPr txBox="1"/>
              <p:nvPr/>
            </p:nvSpPr>
            <p:spPr>
              <a:xfrm>
                <a:off x="6747895" y="5282065"/>
                <a:ext cx="2031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64A664-CA09-F4DA-0BFE-288417D0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895" y="5282065"/>
                <a:ext cx="203137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7A2BFD-63C8-D7B4-3B30-FD3237B2047C}"/>
                  </a:ext>
                </a:extLst>
              </p:cNvPr>
              <p:cNvSpPr txBox="1"/>
              <p:nvPr/>
            </p:nvSpPr>
            <p:spPr>
              <a:xfrm>
                <a:off x="6222115" y="5859499"/>
                <a:ext cx="2031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7A2BFD-63C8-D7B4-3B30-FD3237B2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15" y="5859499"/>
                <a:ext cx="203137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1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41" grpId="0"/>
      <p:bldP spid="43" grpId="0"/>
      <p:bldP spid="45" grpId="0"/>
      <p:bldP spid="4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CF971-3DDF-563E-1D59-06E11CE0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8C6B-05A9-EAA0-1631-F7E22D2A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B134940-00DD-5368-3D89-85E2EAAAEABE}"/>
                  </a:ext>
                </a:extLst>
              </p:cNvPr>
              <p:cNvSpPr/>
              <p:nvPr/>
            </p:nvSpPr>
            <p:spPr>
              <a:xfrm>
                <a:off x="79623" y="2841404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B134940-00DD-5368-3D89-85E2EAAAE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" y="2841404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AAEBB5-4645-0D11-E4D8-2E62A2F36D54}"/>
                  </a:ext>
                </a:extLst>
              </p:cNvPr>
              <p:cNvSpPr txBox="1"/>
              <p:nvPr/>
            </p:nvSpPr>
            <p:spPr>
              <a:xfrm>
                <a:off x="8282493" y="1386119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12.2229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AAEBB5-4645-0D11-E4D8-2E62A2F3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493" y="1386119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0B7449-3515-23DF-301A-B6FB9EB0849B}"/>
                  </a:ext>
                </a:extLst>
              </p:cNvPr>
              <p:cNvSpPr txBox="1"/>
              <p:nvPr/>
            </p:nvSpPr>
            <p:spPr>
              <a:xfrm>
                <a:off x="1024198" y="2641278"/>
                <a:ext cx="3122295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0B7449-3515-23DF-301A-B6FB9EB08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98" y="2641278"/>
                <a:ext cx="3122295" cy="1541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2C364-A204-9394-C7EF-C7E2BE4E0210}"/>
                  </a:ext>
                </a:extLst>
              </p:cNvPr>
              <p:cNvSpPr txBox="1"/>
              <p:nvPr/>
            </p:nvSpPr>
            <p:spPr>
              <a:xfrm>
                <a:off x="225121" y="886048"/>
                <a:ext cx="3977120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A2C364-A204-9394-C7EF-C7E2BE4E0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21" y="886048"/>
                <a:ext cx="3977120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8EEF2-8CF6-C389-3C3E-1F038C6CA2B1}"/>
                  </a:ext>
                </a:extLst>
              </p:cNvPr>
              <p:cNvSpPr txBox="1"/>
              <p:nvPr/>
            </p:nvSpPr>
            <p:spPr>
              <a:xfrm>
                <a:off x="3950803" y="890881"/>
                <a:ext cx="4397978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121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144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8EEF2-8CF6-C389-3C3E-1F038C6CA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03" y="890881"/>
                <a:ext cx="4397978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E1004C7-7131-EA23-849C-15B67FEB5770}"/>
              </a:ext>
            </a:extLst>
          </p:cNvPr>
          <p:cNvSpPr/>
          <p:nvPr/>
        </p:nvSpPr>
        <p:spPr>
          <a:xfrm>
            <a:off x="10386029" y="813286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720258-512F-7FA6-E3CF-5594308DEC0A}"/>
                  </a:ext>
                </a:extLst>
              </p:cNvPr>
              <p:cNvSpPr/>
              <p:nvPr/>
            </p:nvSpPr>
            <p:spPr>
              <a:xfrm>
                <a:off x="10356965" y="1414894"/>
                <a:ext cx="13136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720258-512F-7FA6-E3CF-5594308DE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965" y="1414894"/>
                <a:ext cx="13136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F458DD5-31CD-AE05-50F2-D2980B940447}"/>
              </a:ext>
            </a:extLst>
          </p:cNvPr>
          <p:cNvSpPr/>
          <p:nvPr/>
        </p:nvSpPr>
        <p:spPr>
          <a:xfrm>
            <a:off x="10410210" y="3243782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A163D9-B2D1-1D83-E68E-9A21A20AAA03}"/>
                  </a:ext>
                </a:extLst>
              </p:cNvPr>
              <p:cNvSpPr/>
              <p:nvPr/>
            </p:nvSpPr>
            <p:spPr>
              <a:xfrm>
                <a:off x="10323278" y="3821326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A163D9-B2D1-1D83-E68E-9A21A20AA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278" y="3821326"/>
                <a:ext cx="14775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DAA381-3C55-C68D-E544-213378634D5B}"/>
                  </a:ext>
                </a:extLst>
              </p:cNvPr>
              <p:cNvSpPr txBox="1"/>
              <p:nvPr/>
            </p:nvSpPr>
            <p:spPr>
              <a:xfrm>
                <a:off x="10226418" y="2016502"/>
                <a:ext cx="19810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DAA381-3C55-C68D-E544-21337863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418" y="2016502"/>
                <a:ext cx="19810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13B926-B648-BDB9-6470-4B7C7C0DB957}"/>
                  </a:ext>
                </a:extLst>
              </p:cNvPr>
              <p:cNvSpPr txBox="1"/>
              <p:nvPr/>
            </p:nvSpPr>
            <p:spPr>
              <a:xfrm>
                <a:off x="10386504" y="4422934"/>
                <a:ext cx="1733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13B926-B648-BDB9-6470-4B7C7C0D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04" y="4422934"/>
                <a:ext cx="173330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CA6645-F625-8971-938B-FE8DDDBA632F}"/>
                  </a:ext>
                </a:extLst>
              </p:cNvPr>
              <p:cNvSpPr/>
              <p:nvPr/>
            </p:nvSpPr>
            <p:spPr>
              <a:xfrm>
                <a:off x="10296538" y="2618110"/>
                <a:ext cx="1981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CA6645-F625-8971-938B-FE8DDDBA6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538" y="2618110"/>
                <a:ext cx="198105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9EAF5A-B33C-5738-CD4A-7599B5C49C51}"/>
                  </a:ext>
                </a:extLst>
              </p:cNvPr>
              <p:cNvSpPr/>
              <p:nvPr/>
            </p:nvSpPr>
            <p:spPr>
              <a:xfrm>
                <a:off x="10351957" y="5024539"/>
                <a:ext cx="19844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9EAF5A-B33C-5738-CD4A-7599B5C49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957" y="5024539"/>
                <a:ext cx="198442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E1C0FC-DA8B-374C-EEE2-451386BC3A62}"/>
                  </a:ext>
                </a:extLst>
              </p:cNvPr>
              <p:cNvSpPr txBox="1"/>
              <p:nvPr/>
            </p:nvSpPr>
            <p:spPr>
              <a:xfrm>
                <a:off x="3952068" y="2618418"/>
                <a:ext cx="3656648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12.2229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9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E1C0FC-DA8B-374C-EEE2-451386BC3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68" y="2618418"/>
                <a:ext cx="3656648" cy="15415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C507B3-6BCF-85CC-D8EB-10E0FE36CB18}"/>
                  </a:ext>
                </a:extLst>
              </p:cNvPr>
              <p:cNvSpPr txBox="1"/>
              <p:nvPr/>
            </p:nvSpPr>
            <p:spPr>
              <a:xfrm>
                <a:off x="4070445" y="4424619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−6.7350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C507B3-6BCF-85CC-D8EB-10E0FE36C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45" y="4424619"/>
                <a:ext cx="183765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8E56C73-C630-52C4-E38A-4381341DAF2E}"/>
              </a:ext>
            </a:extLst>
          </p:cNvPr>
          <p:cNvSpPr/>
          <p:nvPr/>
        </p:nvSpPr>
        <p:spPr>
          <a:xfrm>
            <a:off x="225121" y="496669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9F1F5F-D5F2-5BFB-A267-53EB53B0A812}"/>
                  </a:ext>
                </a:extLst>
              </p:cNvPr>
              <p:cNvSpPr txBox="1"/>
              <p:nvPr/>
            </p:nvSpPr>
            <p:spPr>
              <a:xfrm>
                <a:off x="79623" y="567385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6.7350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9F1F5F-D5F2-5BFB-A267-53EB53B0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" y="5673855"/>
                <a:ext cx="23774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099C53-6A8B-C74F-AB48-DD2882D4374E}"/>
                  </a:ext>
                </a:extLst>
              </p:cNvPr>
              <p:cNvSpPr txBox="1"/>
              <p:nvPr/>
            </p:nvSpPr>
            <p:spPr>
              <a:xfrm>
                <a:off x="2592780" y="564992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2.1314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099C53-6A8B-C74F-AB48-DD2882D4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780" y="5649923"/>
                <a:ext cx="3291259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FBF80E-B61B-67B4-DEEF-34D0D9051DE3}"/>
                  </a:ext>
                </a:extLst>
              </p:cNvPr>
              <p:cNvSpPr txBox="1"/>
              <p:nvPr/>
            </p:nvSpPr>
            <p:spPr>
              <a:xfrm>
                <a:off x="2298949" y="566476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FBF80E-B61B-67B4-DEEF-34D0D9051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5664761"/>
                <a:ext cx="5743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3382D9-2E86-2C33-D3FE-7313CAF9F95F}"/>
                  </a:ext>
                </a:extLst>
              </p:cNvPr>
              <p:cNvSpPr txBox="1"/>
              <p:nvPr/>
            </p:nvSpPr>
            <p:spPr>
              <a:xfrm>
                <a:off x="6273844" y="5663355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3382D9-2E86-2C33-D3FE-7313CAF9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44" y="5663355"/>
                <a:ext cx="247010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67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4" grpId="0"/>
      <p:bldP spid="5" grpId="0"/>
      <p:bldP spid="10" grpId="0"/>
      <p:bldP spid="22" grpId="0"/>
      <p:bldP spid="23" grpId="0"/>
      <p:bldP spid="25" grpId="0"/>
      <p:bldP spid="26" grpId="0"/>
      <p:bldP spid="35" grpId="0"/>
      <p:bldP spid="37" grpId="0"/>
      <p:bldP spid="3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84566-8542-F683-B25D-E88FEFCFA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228A-A413-CF3A-D906-E720ABDC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BE28F-AFE7-F88B-7F95-8B82A4E685A1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8B428-D101-EEF4-19C0-A61C716672E5}"/>
              </a:ext>
            </a:extLst>
          </p:cNvPr>
          <p:cNvSpPr/>
          <p:nvPr/>
        </p:nvSpPr>
        <p:spPr>
          <a:xfrm>
            <a:off x="1621622" y="783148"/>
            <a:ext cx="3451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95% Confidence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F072-6A08-578F-C2FA-9E400768D849}"/>
                  </a:ext>
                </a:extLst>
              </p:cNvPr>
              <p:cNvSpPr txBox="1"/>
              <p:nvPr/>
            </p:nvSpPr>
            <p:spPr>
              <a:xfrm>
                <a:off x="1646196" y="1465371"/>
                <a:ext cx="4094797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F072-6A08-578F-C2FA-9E400768D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6" y="1465371"/>
                <a:ext cx="4094797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1793F-99EC-DB79-92DC-00FAA837C1B1}"/>
                  </a:ext>
                </a:extLst>
              </p:cNvPr>
              <p:cNvSpPr txBox="1"/>
              <p:nvPr/>
            </p:nvSpPr>
            <p:spPr>
              <a:xfrm>
                <a:off x="1691313" y="2120712"/>
                <a:ext cx="5442210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1793F-99EC-DB79-92DC-00FAA837C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13" y="2120712"/>
                <a:ext cx="5442210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B3289F-5CD0-7A4B-220E-2862987DE239}"/>
                  </a:ext>
                </a:extLst>
              </p:cNvPr>
              <p:cNvSpPr txBox="1"/>
              <p:nvPr/>
            </p:nvSpPr>
            <p:spPr>
              <a:xfrm>
                <a:off x="1677475" y="3596418"/>
                <a:ext cx="45163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640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2.1314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B3289F-5CD0-7A4B-220E-2862987DE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475" y="3596418"/>
                <a:ext cx="4516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2EA2DE-6781-520D-511A-27AC36F20DBF}"/>
                  </a:ext>
                </a:extLst>
              </p:cNvPr>
              <p:cNvSpPr txBox="1"/>
              <p:nvPr/>
            </p:nvSpPr>
            <p:spPr>
              <a:xfrm>
                <a:off x="5976684" y="3003717"/>
                <a:ext cx="3314701" cy="14800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&amp;  </m:t>
                          </m:r>
                        </m:e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12.2229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8 </m:t>
                                  </m:r>
                                </m:den>
                              </m:f>
                            </m:e>
                          </m:rad>
                        </m:e>
                      </m:eqAr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2EA2DE-6781-520D-511A-27AC36F20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84" y="3003717"/>
                <a:ext cx="3314701" cy="14800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3484E4-6A83-591A-A09D-80BF8D72F4C9}"/>
                  </a:ext>
                </a:extLst>
              </p:cNvPr>
              <p:cNvSpPr txBox="1"/>
              <p:nvPr/>
            </p:nvSpPr>
            <p:spPr>
              <a:xfrm>
                <a:off x="1642583" y="4404178"/>
                <a:ext cx="31037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12.6586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3484E4-6A83-591A-A09D-80BF8D72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583" y="4404178"/>
                <a:ext cx="310373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AE20D5-EAF3-923A-E714-C4AFAB616079}"/>
                  </a:ext>
                </a:extLst>
              </p:cNvPr>
              <p:cNvSpPr txBox="1"/>
              <p:nvPr/>
            </p:nvSpPr>
            <p:spPr>
              <a:xfrm>
                <a:off x="1509945" y="5198981"/>
                <a:ext cx="4794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𝟔𝟓𝟖𝟔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 −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𝟐𝟕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𝟑𝟒𝟏𝟒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AE20D5-EAF3-923A-E714-C4AFAB616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45" y="5198981"/>
                <a:ext cx="47946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E4FAC-A53F-1300-762A-A0348BC7E578}"/>
                  </a:ext>
                </a:extLst>
              </p:cNvPr>
              <p:cNvSpPr txBox="1"/>
              <p:nvPr/>
            </p:nvSpPr>
            <p:spPr>
              <a:xfrm>
                <a:off x="7118527" y="78441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2.1314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2E4FAC-A53F-1300-762A-A0348BC7E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527" y="784413"/>
                <a:ext cx="3291259" cy="578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0A21CE6-AF44-1321-58C1-3C8A84C9B256}"/>
              </a:ext>
            </a:extLst>
          </p:cNvPr>
          <p:cNvSpPr/>
          <p:nvPr/>
        </p:nvSpPr>
        <p:spPr>
          <a:xfrm>
            <a:off x="10386029" y="813286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E2E39C-BCB0-A386-FC8E-20A78DCDC3E5}"/>
                  </a:ext>
                </a:extLst>
              </p:cNvPr>
              <p:cNvSpPr/>
              <p:nvPr/>
            </p:nvSpPr>
            <p:spPr>
              <a:xfrm>
                <a:off x="10356965" y="1414894"/>
                <a:ext cx="13136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E2E39C-BCB0-A386-FC8E-20A78DCDC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965" y="1414894"/>
                <a:ext cx="13136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ED0AC29-C270-6E2F-2438-1156DD37CCA4}"/>
              </a:ext>
            </a:extLst>
          </p:cNvPr>
          <p:cNvSpPr/>
          <p:nvPr/>
        </p:nvSpPr>
        <p:spPr>
          <a:xfrm>
            <a:off x="10410210" y="3243782"/>
            <a:ext cx="147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Type -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93511A-49B0-4BDA-D80F-D91E6F604B9B}"/>
                  </a:ext>
                </a:extLst>
              </p:cNvPr>
              <p:cNvSpPr/>
              <p:nvPr/>
            </p:nvSpPr>
            <p:spPr>
              <a:xfrm>
                <a:off x="10323278" y="3821326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293511A-49B0-4BDA-D80F-D91E6F604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278" y="3821326"/>
                <a:ext cx="14775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47BC8C-86BE-420E-FCF4-497047849BDB}"/>
                  </a:ext>
                </a:extLst>
              </p:cNvPr>
              <p:cNvSpPr txBox="1"/>
              <p:nvPr/>
            </p:nvSpPr>
            <p:spPr>
              <a:xfrm>
                <a:off x="10226418" y="2016502"/>
                <a:ext cx="19810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47BC8C-86BE-420E-FCF4-497047849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418" y="2016502"/>
                <a:ext cx="19810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83283D-7563-6354-1F56-F03FEF6C9E60}"/>
                  </a:ext>
                </a:extLst>
              </p:cNvPr>
              <p:cNvSpPr txBox="1"/>
              <p:nvPr/>
            </p:nvSpPr>
            <p:spPr>
              <a:xfrm>
                <a:off x="10386504" y="4422934"/>
                <a:ext cx="1733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83283D-7563-6354-1F56-F03FEF6C9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04" y="4422934"/>
                <a:ext cx="17333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328B60-0DA8-DFAF-4037-EA362CF2BFE7}"/>
                  </a:ext>
                </a:extLst>
              </p:cNvPr>
              <p:cNvSpPr/>
              <p:nvPr/>
            </p:nvSpPr>
            <p:spPr>
              <a:xfrm>
                <a:off x="10296538" y="2618110"/>
                <a:ext cx="1981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=121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328B60-0DA8-DFAF-4037-EA362CF2B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538" y="2618110"/>
                <a:ext cx="198105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3BA0EF-D8D2-EDE3-7300-29356CCA0C06}"/>
                  </a:ext>
                </a:extLst>
              </p:cNvPr>
              <p:cNvSpPr/>
              <p:nvPr/>
            </p:nvSpPr>
            <p:spPr>
              <a:xfrm>
                <a:off x="10351957" y="5024539"/>
                <a:ext cx="19844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3BA0EF-D8D2-EDE3-7300-29356CCA0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957" y="5024539"/>
                <a:ext cx="19844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3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21" grpId="0"/>
      <p:bldP spid="23" grpId="0"/>
      <p:bldP spid="25" grpId="0"/>
      <p:bldP spid="2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F0E2-E01B-9139-5628-851DDCDA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25C5620-1383-470D-344E-AF1A85431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428625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following data represents the biological values of protein from cow’s milk and buffalo’s milk at a certain level:</a:t>
                </a:r>
                <a:endParaRPr lang="en-IN" dirty="0"/>
              </a:p>
              <a:p>
                <a:endParaRPr lang="en-US" dirty="0"/>
              </a:p>
              <a:p>
                <a:endParaRPr lang="en-IN" dirty="0"/>
              </a:p>
              <a:p>
                <a:r>
                  <a:rPr lang="en-US" dirty="0"/>
                  <a:t>Examine if the average values of protein in the two samples significantly differ.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0.05,10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=2.2281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25C5620-1383-470D-344E-AF1A85431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4286251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1F2B75-AA22-9C95-FB52-ED675470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409CB5-9D0E-A1A1-F424-7F0D2ECF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10263"/>
              </p:ext>
            </p:extLst>
          </p:nvPr>
        </p:nvGraphicFramePr>
        <p:xfrm>
          <a:off x="188327" y="2194649"/>
          <a:ext cx="10165563" cy="144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32593">
                  <a:extLst>
                    <a:ext uri="{9D8B030D-6E8A-4147-A177-3AD203B41FA5}">
                      <a16:colId xmlns:a16="http://schemas.microsoft.com/office/drawing/2014/main" val="1287255432"/>
                    </a:ext>
                  </a:extLst>
                </a:gridCol>
                <a:gridCol w="1138671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054099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Cow’s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Buffalo's 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6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5ACA9-8053-D5FE-0220-EB19F363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1C9B-295E-3343-E01A-58B5BC33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B2E39-D65E-B4F9-3A4A-D9F8D07B9457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FCE7D96-F193-DCB4-A07F-55F53CE9F1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076212"/>
                  </p:ext>
                </p:extLst>
              </p:nvPr>
            </p:nvGraphicFramePr>
            <p:xfrm>
              <a:off x="188324" y="1572228"/>
              <a:ext cx="10165563" cy="1440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3832593">
                      <a:extLst>
                        <a:ext uri="{9D8B030D-6E8A-4147-A177-3AD203B41FA5}">
                          <a16:colId xmlns:a16="http://schemas.microsoft.com/office/drawing/2014/main" val="1287255432"/>
                        </a:ext>
                      </a:extLst>
                    </a:gridCol>
                    <a:gridCol w="1138671">
                      <a:extLst>
                        <a:ext uri="{9D8B030D-6E8A-4147-A177-3AD203B41FA5}">
                          <a16:colId xmlns:a16="http://schemas.microsoft.com/office/drawing/2014/main" val="246199217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7512018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01613133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191630609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2422629223"/>
                        </a:ext>
                      </a:extLst>
                    </a:gridCol>
                    <a:gridCol w="1054099">
                      <a:extLst>
                        <a:ext uri="{9D8B030D-6E8A-4147-A177-3AD203B41FA5}">
                          <a16:colId xmlns:a16="http://schemas.microsoft.com/office/drawing/2014/main" val="2134759464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Cow’s milk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2.02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1.54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446846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Buffalo's milk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oMath>
                          </a14:m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114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FCE7D96-F193-DCB4-A07F-55F53CE9F1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076212"/>
                  </p:ext>
                </p:extLst>
              </p:nvPr>
            </p:nvGraphicFramePr>
            <p:xfrm>
              <a:off x="188324" y="1572228"/>
              <a:ext cx="10165563" cy="1440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3832593">
                      <a:extLst>
                        <a:ext uri="{9D8B030D-6E8A-4147-A177-3AD203B41FA5}">
                          <a16:colId xmlns:a16="http://schemas.microsoft.com/office/drawing/2014/main" val="1287255432"/>
                        </a:ext>
                      </a:extLst>
                    </a:gridCol>
                    <a:gridCol w="1138671">
                      <a:extLst>
                        <a:ext uri="{9D8B030D-6E8A-4147-A177-3AD203B41FA5}">
                          <a16:colId xmlns:a16="http://schemas.microsoft.com/office/drawing/2014/main" val="246199217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7512018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01613133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191630609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2422629223"/>
                        </a:ext>
                      </a:extLst>
                    </a:gridCol>
                    <a:gridCol w="1054099">
                      <a:extLst>
                        <a:ext uri="{9D8B030D-6E8A-4147-A177-3AD203B41FA5}">
                          <a16:colId xmlns:a16="http://schemas.microsoft.com/office/drawing/2014/main" val="2134759464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9" t="-840" r="-165660" b="-109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2.02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1.54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446846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9" t="-100840" r="-165660" b="-92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114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7CA655-CFB7-051F-039A-FF2B78CFDB17}"/>
              </a:ext>
            </a:extLst>
          </p:cNvPr>
          <p:cNvSpPr txBox="1"/>
          <p:nvPr/>
        </p:nvSpPr>
        <p:spPr>
          <a:xfrm>
            <a:off x="188324" y="3164034"/>
            <a:ext cx="11771065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This data represents the biological values of protein from cow’s milk and buffalo’s milk at a certain level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1F9C9-7EE2-2C03-FD76-4EF84BFF631D}"/>
              </a:ext>
            </a:extLst>
          </p:cNvPr>
          <p:cNvSpPr txBox="1"/>
          <p:nvPr/>
        </p:nvSpPr>
        <p:spPr>
          <a:xfrm>
            <a:off x="212388" y="4628605"/>
            <a:ext cx="4215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Here, number of observation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7249A4-4A99-7911-013D-C6221A08EE87}"/>
                  </a:ext>
                </a:extLst>
              </p:cNvPr>
              <p:cNvSpPr txBox="1"/>
              <p:nvPr/>
            </p:nvSpPr>
            <p:spPr>
              <a:xfrm>
                <a:off x="4427621" y="4648282"/>
                <a:ext cx="2815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for Cow’s milk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7249A4-4A99-7911-013D-C6221A08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621" y="4648282"/>
                <a:ext cx="2815390" cy="523220"/>
              </a:xfrm>
              <a:prstGeom prst="rect">
                <a:avLst/>
              </a:prstGeom>
              <a:blipFill>
                <a:blip r:embed="rId3"/>
                <a:stretch>
                  <a:fillRect l="-432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66F4E6-9682-CD19-1045-E09DE98ED015}"/>
                  </a:ext>
                </a:extLst>
              </p:cNvPr>
              <p:cNvSpPr txBox="1"/>
              <p:nvPr/>
            </p:nvSpPr>
            <p:spPr>
              <a:xfrm>
                <a:off x="7482524" y="4628605"/>
                <a:ext cx="14370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66F4E6-9682-CD19-1045-E09DE98E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24" y="4628605"/>
                <a:ext cx="14370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7C453-EC2D-3065-56B2-FE35FE0892F5}"/>
                  </a:ext>
                </a:extLst>
              </p:cNvPr>
              <p:cNvSpPr txBox="1"/>
              <p:nvPr/>
            </p:nvSpPr>
            <p:spPr>
              <a:xfrm>
                <a:off x="4427621" y="5203451"/>
                <a:ext cx="31883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for </a:t>
                </a:r>
                <a:r>
                  <a:rPr lang="en-IN" sz="2800" dirty="0">
                    <a:solidFill>
                      <a:srgbClr val="002060"/>
                    </a:solidFill>
                  </a:rPr>
                  <a:t>Buffalo's milk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C7C453-EC2D-3065-56B2-FE35FE089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621" y="5203451"/>
                <a:ext cx="3188368" cy="523220"/>
              </a:xfrm>
              <a:prstGeom prst="rect">
                <a:avLst/>
              </a:prstGeom>
              <a:blipFill>
                <a:blip r:embed="rId5"/>
                <a:stretch>
                  <a:fillRect l="-3824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82F619-C369-64C2-4B51-3085E1869BB5}"/>
                  </a:ext>
                </a:extLst>
              </p:cNvPr>
              <p:cNvSpPr txBox="1"/>
              <p:nvPr/>
            </p:nvSpPr>
            <p:spPr>
              <a:xfrm>
                <a:off x="7494556" y="5164501"/>
                <a:ext cx="14370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82F619-C369-64C2-4B51-3085E186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56" y="5164501"/>
                <a:ext cx="14370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A463B-9B2B-FA5D-DC3E-42406E27482A}"/>
                  </a:ext>
                </a:extLst>
              </p:cNvPr>
              <p:cNvSpPr txBox="1"/>
              <p:nvPr/>
            </p:nvSpPr>
            <p:spPr>
              <a:xfrm>
                <a:off x="139245" y="5881684"/>
                <a:ext cx="31453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A463B-9B2B-FA5D-DC3E-42406E274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45" y="5881684"/>
                <a:ext cx="31453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8DFE20-6330-0C03-2635-BE6A33DAADF3}"/>
                  </a:ext>
                </a:extLst>
              </p:cNvPr>
              <p:cNvSpPr txBox="1"/>
              <p:nvPr/>
            </p:nvSpPr>
            <p:spPr>
              <a:xfrm>
                <a:off x="2801984" y="5760670"/>
                <a:ext cx="4333868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df</m:t>
                      </m:r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8DFE20-6330-0C03-2635-BE6A33DA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984" y="5760670"/>
                <a:ext cx="4333868" cy="717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D58FA8-8EA4-9307-4E54-EF34CF05ADA2}"/>
                  </a:ext>
                </a:extLst>
              </p:cNvPr>
              <p:cNvSpPr txBox="1"/>
              <p:nvPr/>
            </p:nvSpPr>
            <p:spPr>
              <a:xfrm>
                <a:off x="6417017" y="5760670"/>
                <a:ext cx="2678858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D58FA8-8EA4-9307-4E54-EF34CF05A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017" y="5760670"/>
                <a:ext cx="2678858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BD8053-FBC2-72BC-6EB6-C0E2C6E96D67}"/>
                  </a:ext>
                </a:extLst>
              </p:cNvPr>
              <p:cNvSpPr txBox="1"/>
              <p:nvPr/>
            </p:nvSpPr>
            <p:spPr>
              <a:xfrm>
                <a:off x="8386009" y="5763263"/>
                <a:ext cx="1179095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BD8053-FBC2-72BC-6EB6-C0E2C6E9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009" y="5763263"/>
                <a:ext cx="1179095" cy="717119"/>
              </a:xfrm>
              <a:prstGeom prst="rect">
                <a:avLst/>
              </a:prstGeom>
              <a:blipFill>
                <a:blip r:embed="rId10"/>
                <a:stretch>
                  <a:fillRect r="-9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4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ED502-0F4D-EA69-0F43-B9C74D83B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4BE5-F20E-0341-E1FB-7E34A1D0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DAD9F2-5187-9C0E-E577-1BFCE07087A1}"/>
                  </a:ext>
                </a:extLst>
              </p:cNvPr>
              <p:cNvSpPr/>
              <p:nvPr/>
            </p:nvSpPr>
            <p:spPr>
              <a:xfrm>
                <a:off x="263760" y="3562148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DAD9F2-5187-9C0E-E577-1BFCE0708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0" y="3562148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635A45-C727-8202-B42E-E5CD22BC09E8}"/>
                  </a:ext>
                </a:extLst>
              </p:cNvPr>
              <p:cNvSpPr/>
              <p:nvPr/>
            </p:nvSpPr>
            <p:spPr>
              <a:xfrm>
                <a:off x="1068740" y="3501648"/>
                <a:ext cx="27317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cow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Buffalow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7635A45-C727-8202-B42E-E5CD22BC0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40" y="3501648"/>
                <a:ext cx="27317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CA84FC4-D8B8-2074-A839-E3E70B809E42}"/>
                  </a:ext>
                </a:extLst>
              </p:cNvPr>
              <p:cNvSpPr/>
              <p:nvPr/>
            </p:nvSpPr>
            <p:spPr>
              <a:xfrm>
                <a:off x="263760" y="4952179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CA84FC4-D8B8-2074-A839-E3E70B809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0" y="4952179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7BA126D-726D-BE14-D63B-E7B658C71F29}"/>
                  </a:ext>
                </a:extLst>
              </p:cNvPr>
              <p:cNvSpPr/>
              <p:nvPr/>
            </p:nvSpPr>
            <p:spPr>
              <a:xfrm>
                <a:off x="270439" y="422134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7BA126D-726D-BE14-D63B-E7B658C71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39" y="4221344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944D7DF-ED2B-6774-C6A1-B8E0B8590651}"/>
              </a:ext>
            </a:extLst>
          </p:cNvPr>
          <p:cNvSpPr/>
          <p:nvPr/>
        </p:nvSpPr>
        <p:spPr>
          <a:xfrm>
            <a:off x="4010976" y="4282657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5BBB79-75B5-83A4-0639-BE9824573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3185046"/>
                  </p:ext>
                </p:extLst>
              </p:nvPr>
            </p:nvGraphicFramePr>
            <p:xfrm>
              <a:off x="188324" y="848328"/>
              <a:ext cx="10165563" cy="1440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3832593">
                      <a:extLst>
                        <a:ext uri="{9D8B030D-6E8A-4147-A177-3AD203B41FA5}">
                          <a16:colId xmlns:a16="http://schemas.microsoft.com/office/drawing/2014/main" val="1287255432"/>
                        </a:ext>
                      </a:extLst>
                    </a:gridCol>
                    <a:gridCol w="1138671">
                      <a:extLst>
                        <a:ext uri="{9D8B030D-6E8A-4147-A177-3AD203B41FA5}">
                          <a16:colId xmlns:a16="http://schemas.microsoft.com/office/drawing/2014/main" val="246199217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7512018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01613133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191630609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2422629223"/>
                        </a:ext>
                      </a:extLst>
                    </a:gridCol>
                    <a:gridCol w="1054099">
                      <a:extLst>
                        <a:ext uri="{9D8B030D-6E8A-4147-A177-3AD203B41FA5}">
                          <a16:colId xmlns:a16="http://schemas.microsoft.com/office/drawing/2014/main" val="2134759464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Cow’s milk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2.02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1.54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446846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Buffalo's milk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oMath>
                          </a14:m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114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5BBB79-75B5-83A4-0639-BE9824573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3185046"/>
                  </p:ext>
                </p:extLst>
              </p:nvPr>
            </p:nvGraphicFramePr>
            <p:xfrm>
              <a:off x="188324" y="848328"/>
              <a:ext cx="10165563" cy="144000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3832593">
                      <a:extLst>
                        <a:ext uri="{9D8B030D-6E8A-4147-A177-3AD203B41FA5}">
                          <a16:colId xmlns:a16="http://schemas.microsoft.com/office/drawing/2014/main" val="1287255432"/>
                        </a:ext>
                      </a:extLst>
                    </a:gridCol>
                    <a:gridCol w="1138671">
                      <a:extLst>
                        <a:ext uri="{9D8B030D-6E8A-4147-A177-3AD203B41FA5}">
                          <a16:colId xmlns:a16="http://schemas.microsoft.com/office/drawing/2014/main" val="2461992177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75120180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01613133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191630609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2422629223"/>
                        </a:ext>
                      </a:extLst>
                    </a:gridCol>
                    <a:gridCol w="1054099">
                      <a:extLst>
                        <a:ext uri="{9D8B030D-6E8A-4147-A177-3AD203B41FA5}">
                          <a16:colId xmlns:a16="http://schemas.microsoft.com/office/drawing/2014/main" val="2134759464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9" t="-840" r="-165660" b="-108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2.02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1.61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1.54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4468462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9" t="-101695" r="-165660" b="-93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2.19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a:t>1.88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11140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A0A86D-1656-80B1-8F7D-C3026D9343A4}"/>
                  </a:ext>
                </a:extLst>
              </p:cNvPr>
              <p:cNvSpPr txBox="1"/>
              <p:nvPr/>
            </p:nvSpPr>
            <p:spPr>
              <a:xfrm>
                <a:off x="149225" y="2702404"/>
                <a:ext cx="18319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=1.78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A0A86D-1656-80B1-8F7D-C3026D93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5" y="2702404"/>
                <a:ext cx="18319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2EBF76-9A97-A97E-7779-40395D5786D4}"/>
                  </a:ext>
                </a:extLst>
              </p:cNvPr>
              <p:cNvSpPr txBox="1"/>
              <p:nvPr/>
            </p:nvSpPr>
            <p:spPr>
              <a:xfrm>
                <a:off x="4587874" y="2673966"/>
                <a:ext cx="18319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2EBF76-9A97-A97E-7779-40395D57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874" y="2673966"/>
                <a:ext cx="183197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2CC1E-BB0D-2C12-5A15-80AC862DBDB1}"/>
                  </a:ext>
                </a:extLst>
              </p:cNvPr>
              <p:cNvSpPr txBox="1"/>
              <p:nvPr/>
            </p:nvSpPr>
            <p:spPr>
              <a:xfrm>
                <a:off x="1981199" y="2682438"/>
                <a:ext cx="2606675" cy="540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=0.03132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2CC1E-BB0D-2C12-5A15-80AC862D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199" y="2682438"/>
                <a:ext cx="2606675" cy="540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CC53A5-10A5-A9BD-8F61-FDD594C4A30F}"/>
                  </a:ext>
                </a:extLst>
              </p:cNvPr>
              <p:cNvSpPr txBox="1"/>
              <p:nvPr/>
            </p:nvSpPr>
            <p:spPr>
              <a:xfrm>
                <a:off x="6300790" y="2664266"/>
                <a:ext cx="2606675" cy="540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=0.01851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CC53A5-10A5-A9BD-8F61-FDD594C4A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90" y="2664266"/>
                <a:ext cx="2606675" cy="540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97CB365-4E4C-83AB-A0AB-550EBF5BA644}"/>
              </a:ext>
            </a:extLst>
          </p:cNvPr>
          <p:cNvSpPr/>
          <p:nvPr/>
        </p:nvSpPr>
        <p:spPr>
          <a:xfrm>
            <a:off x="9088322" y="2634280"/>
            <a:ext cx="2451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002060"/>
                </a:solidFill>
              </a:rPr>
              <a:t>(use calculator)</a:t>
            </a: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A0064A-62B9-B4E7-B73D-F86ED140800C}"/>
                  </a:ext>
                </a:extLst>
              </p:cNvPr>
              <p:cNvSpPr/>
              <p:nvPr/>
            </p:nvSpPr>
            <p:spPr>
              <a:xfrm>
                <a:off x="1068740" y="4187997"/>
                <a:ext cx="27317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cow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Buffalow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A0064A-62B9-B4E7-B73D-F86ED1408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40" y="4187997"/>
                <a:ext cx="27317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C28672-AE31-DED7-B04E-135DCBDAC57B}"/>
                  </a:ext>
                </a:extLst>
              </p:cNvPr>
              <p:cNvSpPr txBox="1"/>
              <p:nvPr/>
            </p:nvSpPr>
            <p:spPr>
              <a:xfrm>
                <a:off x="-185786" y="5578028"/>
                <a:ext cx="421105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C28672-AE31-DED7-B04E-135DCBDA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786" y="5578028"/>
                <a:ext cx="4211052" cy="7171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7AE8DC-CD1F-EEE6-07E0-64A5DB22B891}"/>
                  </a:ext>
                </a:extLst>
              </p:cNvPr>
              <p:cNvSpPr txBox="1"/>
              <p:nvPr/>
            </p:nvSpPr>
            <p:spPr>
              <a:xfrm>
                <a:off x="3677320" y="5713328"/>
                <a:ext cx="2031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7AE8DC-CD1F-EEE6-07E0-64A5DB22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20" y="5713328"/>
                <a:ext cx="203137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1942F8-F769-EEEA-0C95-4C60BCB5AEEC}"/>
                  </a:ext>
                </a:extLst>
              </p:cNvPr>
              <p:cNvSpPr txBox="1"/>
              <p:nvPr/>
            </p:nvSpPr>
            <p:spPr>
              <a:xfrm>
                <a:off x="5651500" y="5739363"/>
                <a:ext cx="11074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1942F8-F769-EEEA-0C95-4C60BCB5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5739363"/>
                <a:ext cx="11074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4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19" grpId="0"/>
      <p:bldP spid="20" grpId="0"/>
      <p:bldP spid="25" grpId="0"/>
      <p:bldP spid="26" grpId="0"/>
      <p:bldP spid="27" grpId="0"/>
      <p:bldP spid="28" grpId="0"/>
      <p:bldP spid="29" grpId="0"/>
      <p:bldP spid="30" grpId="0"/>
      <p:bldP spid="3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F9EE-9B0C-11A0-EC25-856135031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0F22-8575-72BE-30AF-F90559F7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D92FDA6-3DEF-41D4-8B80-FA597A36DEFF}"/>
                  </a:ext>
                </a:extLst>
              </p:cNvPr>
              <p:cNvSpPr/>
              <p:nvPr/>
            </p:nvSpPr>
            <p:spPr>
              <a:xfrm>
                <a:off x="225121" y="3367662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D92FDA6-3DEF-41D4-8B80-FA597A36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21" y="3367662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026258-A612-1E72-AEBC-607F0D5687EA}"/>
                  </a:ext>
                </a:extLst>
              </p:cNvPr>
              <p:cNvSpPr txBox="1"/>
              <p:nvPr/>
            </p:nvSpPr>
            <p:spPr>
              <a:xfrm>
                <a:off x="3511735" y="2380792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0.1719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026258-A612-1E72-AEBC-607F0D568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735" y="2380792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F4C70-54D2-5EDC-9CA7-CBEAC0C5DE9B}"/>
                  </a:ext>
                </a:extLst>
              </p:cNvPr>
              <p:cNvSpPr txBox="1"/>
              <p:nvPr/>
            </p:nvSpPr>
            <p:spPr>
              <a:xfrm>
                <a:off x="1169696" y="3167536"/>
                <a:ext cx="3122295" cy="1589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FF4C70-54D2-5EDC-9CA7-CBEAC0C5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96" y="3167536"/>
                <a:ext cx="3122295" cy="158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2966C-3093-3A57-8CF6-06AA479F5004}"/>
                  </a:ext>
                </a:extLst>
              </p:cNvPr>
              <p:cNvSpPr txBox="1"/>
              <p:nvPr/>
            </p:nvSpPr>
            <p:spPr>
              <a:xfrm>
                <a:off x="148590" y="790886"/>
                <a:ext cx="371665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2966C-3093-3A57-8CF6-06AA479F5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" y="790886"/>
                <a:ext cx="3716655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5629D-FB5B-AB7F-BB3B-B196C4A47BCA}"/>
                  </a:ext>
                </a:extLst>
              </p:cNvPr>
              <p:cNvSpPr txBox="1"/>
              <p:nvPr/>
            </p:nvSpPr>
            <p:spPr>
              <a:xfrm>
                <a:off x="3613540" y="827561"/>
                <a:ext cx="527350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0.0313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0.0185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5629D-FB5B-AB7F-BB3B-B196C4A4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540" y="827561"/>
                <a:ext cx="5273502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EB2B8F-D374-E055-E891-F2398D0163D9}"/>
                  </a:ext>
                </a:extLst>
              </p:cNvPr>
              <p:cNvSpPr txBox="1"/>
              <p:nvPr/>
            </p:nvSpPr>
            <p:spPr>
              <a:xfrm>
                <a:off x="3975705" y="3140102"/>
                <a:ext cx="3656648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1.78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.97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0.1719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6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EB2B8F-D374-E055-E891-F2398D016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705" y="3140102"/>
                <a:ext cx="3656648" cy="1541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E2B192-91C2-BFB5-D514-7A75FD1790FC}"/>
                  </a:ext>
                </a:extLst>
              </p:cNvPr>
              <p:cNvSpPr txBox="1"/>
              <p:nvPr/>
            </p:nvSpPr>
            <p:spPr>
              <a:xfrm>
                <a:off x="7462887" y="3333372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−0.3291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E2B192-91C2-BFB5-D514-7A75FD179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887" y="3333372"/>
                <a:ext cx="1837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D3F5B180-8D0B-4213-09BB-CD5A34E79AF8}"/>
              </a:ext>
            </a:extLst>
          </p:cNvPr>
          <p:cNvSpPr/>
          <p:nvPr/>
        </p:nvSpPr>
        <p:spPr>
          <a:xfrm>
            <a:off x="225121" y="496669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D4F9D2-F348-A195-7680-A3D725F21D22}"/>
                  </a:ext>
                </a:extLst>
              </p:cNvPr>
              <p:cNvSpPr txBox="1"/>
              <p:nvPr/>
            </p:nvSpPr>
            <p:spPr>
              <a:xfrm>
                <a:off x="79623" y="567385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0.3291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D4F9D2-F348-A195-7680-A3D725F21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" y="5673855"/>
                <a:ext cx="23774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A10ACB-8A17-016A-6B08-A860892BD3D3}"/>
                  </a:ext>
                </a:extLst>
              </p:cNvPr>
              <p:cNvSpPr txBox="1"/>
              <p:nvPr/>
            </p:nvSpPr>
            <p:spPr>
              <a:xfrm>
                <a:off x="2592780" y="564992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2.2281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A10ACB-8A17-016A-6B08-A860892BD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780" y="5649923"/>
                <a:ext cx="3291259" cy="5786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EA501-42E1-7799-AA25-314650C73EF4}"/>
                  </a:ext>
                </a:extLst>
              </p:cNvPr>
              <p:cNvSpPr txBox="1"/>
              <p:nvPr/>
            </p:nvSpPr>
            <p:spPr>
              <a:xfrm>
                <a:off x="2298949" y="566476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EA501-42E1-7799-AA25-314650C73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5664761"/>
                <a:ext cx="5743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92A6C3-F06C-C4F0-A65F-6FA3931FE1EE}"/>
                  </a:ext>
                </a:extLst>
              </p:cNvPr>
              <p:cNvSpPr txBox="1"/>
              <p:nvPr/>
            </p:nvSpPr>
            <p:spPr>
              <a:xfrm>
                <a:off x="5885224" y="5674785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B92A6C3-F06C-C4F0-A65F-6FA3931F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224" y="5674785"/>
                <a:ext cx="2470105" cy="523220"/>
              </a:xfrm>
              <a:prstGeom prst="rect">
                <a:avLst/>
              </a:prstGeom>
              <a:blipFill>
                <a:blip r:embed="rId1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35581-C445-3E63-BFA0-FB4F81AAB1F6}"/>
                  </a:ext>
                </a:extLst>
              </p:cNvPr>
              <p:cNvSpPr txBox="1"/>
              <p:nvPr/>
            </p:nvSpPr>
            <p:spPr>
              <a:xfrm>
                <a:off x="9662360" y="784016"/>
                <a:ext cx="18878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=1.78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435581-C445-3E63-BFA0-FB4F81AAB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360" y="784016"/>
                <a:ext cx="188780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371259-7DD3-F432-631A-D0347B24744C}"/>
                  </a:ext>
                </a:extLst>
              </p:cNvPr>
              <p:cNvSpPr txBox="1"/>
              <p:nvPr/>
            </p:nvSpPr>
            <p:spPr>
              <a:xfrm>
                <a:off x="9701080" y="1364266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371259-7DD3-F432-631A-D0347B247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080" y="1364266"/>
                <a:ext cx="183765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A45B1-47C8-6027-9B55-1E9CD18E7A80}"/>
                  </a:ext>
                </a:extLst>
              </p:cNvPr>
              <p:cNvSpPr txBox="1"/>
              <p:nvPr/>
            </p:nvSpPr>
            <p:spPr>
              <a:xfrm>
                <a:off x="9600138" y="1947139"/>
                <a:ext cx="2801584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=0.03132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A45B1-47C8-6027-9B55-1E9CD18E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138" y="1947139"/>
                <a:ext cx="2801584" cy="5282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3B52AC-EEC9-7766-4A76-E09D1EF6779F}"/>
                  </a:ext>
                </a:extLst>
              </p:cNvPr>
              <p:cNvSpPr txBox="1"/>
              <p:nvPr/>
            </p:nvSpPr>
            <p:spPr>
              <a:xfrm>
                <a:off x="9687212" y="2532507"/>
                <a:ext cx="2657360" cy="529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=0.01851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3B52AC-EEC9-7766-4A76-E09D1EF67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212" y="2532507"/>
                <a:ext cx="2657360" cy="5291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5460C-C068-E807-B0F3-3B5AD2156170}"/>
                  </a:ext>
                </a:extLst>
              </p:cNvPr>
              <p:cNvSpPr txBox="1"/>
              <p:nvPr/>
            </p:nvSpPr>
            <p:spPr>
              <a:xfrm>
                <a:off x="9818038" y="3137253"/>
                <a:ext cx="21488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5460C-C068-E807-B0F3-3B5AD2156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38" y="3137253"/>
                <a:ext cx="214884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9AD146-6EE0-EC61-8FBC-451F76E6F9C7}"/>
                  </a:ext>
                </a:extLst>
              </p:cNvPr>
              <p:cNvSpPr txBox="1"/>
              <p:nvPr/>
            </p:nvSpPr>
            <p:spPr>
              <a:xfrm>
                <a:off x="8801367" y="60366"/>
                <a:ext cx="336777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0.05,10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=2.2281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9AD146-6EE0-EC61-8FBC-451F76E6F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367" y="60366"/>
                <a:ext cx="3367773" cy="5786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8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4" grpId="0"/>
      <p:bldP spid="5" grpId="0"/>
      <p:bldP spid="10" grpId="0"/>
      <p:bldP spid="22" grpId="0"/>
      <p:bldP spid="23" grpId="0"/>
      <p:bldP spid="25" grpId="0"/>
      <p:bldP spid="26" grpId="0"/>
      <p:bldP spid="35" grpId="0"/>
      <p:bldP spid="37" grpId="0"/>
      <p:bldP spid="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C868-5151-C3D6-7590-93188F7E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B046-9077-7C27-AB4A-4362449E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37C91C-2634-40E4-BAE8-4722A509C539}"/>
              </a:ext>
            </a:extLst>
          </p:cNvPr>
          <p:cNvSpPr/>
          <p:nvPr/>
        </p:nvSpPr>
        <p:spPr>
          <a:xfrm>
            <a:off x="225121" y="73759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E7B04E-7C99-3F9A-DC67-14B19799AB15}"/>
                  </a:ext>
                </a:extLst>
              </p:cNvPr>
              <p:cNvSpPr txBox="1"/>
              <p:nvPr/>
            </p:nvSpPr>
            <p:spPr>
              <a:xfrm>
                <a:off x="79623" y="144475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0.3291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E7B04E-7C99-3F9A-DC67-14B19799A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" y="1444755"/>
                <a:ext cx="2377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2B3EDB-DF49-9551-F5D5-299910E1959B}"/>
                  </a:ext>
                </a:extLst>
              </p:cNvPr>
              <p:cNvSpPr txBox="1"/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2.2281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2B3EDB-DF49-9551-F5D5-299910E1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667F9-01A0-B867-6CDA-B4B7EBC1C6A8}"/>
                  </a:ext>
                </a:extLst>
              </p:cNvPr>
              <p:cNvSpPr txBox="1"/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667F9-01A0-B867-6CDA-B4B7EBC1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476B8D-D051-1AC7-B89B-243EC3E59A0A}"/>
                  </a:ext>
                </a:extLst>
              </p:cNvPr>
              <p:cNvSpPr txBox="1"/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476B8D-D051-1AC7-B89B-243EC3E59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0E3AFF-752C-CE99-9A70-0CC00A243C5F}"/>
                  </a:ext>
                </a:extLst>
              </p:cNvPr>
              <p:cNvSpPr txBox="1"/>
              <p:nvPr/>
            </p:nvSpPr>
            <p:spPr>
              <a:xfrm>
                <a:off x="8583930" y="747744"/>
                <a:ext cx="360807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0.05,10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=2.2281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0E3AFF-752C-CE99-9A70-0CC00A243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930" y="747744"/>
                <a:ext cx="360807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CCCB70E-896E-B956-1585-BF7C482C84CD}"/>
              </a:ext>
            </a:extLst>
          </p:cNvPr>
          <p:cNvSpPr txBox="1"/>
          <p:nvPr/>
        </p:nvSpPr>
        <p:spPr>
          <a:xfrm>
            <a:off x="323344" y="2974929"/>
            <a:ext cx="115638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i.e., There is no significant difference in average values of proteins in two milk samples.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02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5" grpId="0"/>
      <p:bldP spid="37" grpId="0"/>
      <p:bldP spid="38" grpId="0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B63C-E571-A612-E96D-E3A73E27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642AF03-1FF5-FB3C-9CBB-686772203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7" y="903900"/>
                <a:ext cx="11929643" cy="340863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endParaRPr lang="en-US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US" dirty="0"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 mean height and SD height of 8 randomly chosen soldiers are 166.9 cm and 2.29 cm respectively. The corresponding values of 6 randomly chosen sailors are 107.3 cm and 8.50 cm respectively. Based on this data, can we conclude that soldiers are, in general, shorter than sailors? </a:t>
                </a:r>
                <a:endParaRPr lang="en-IN" dirty="0"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0.05, 12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=−1.7823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endParaRPr lang="en-IN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642AF03-1FF5-FB3C-9CBB-68677220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7" y="903900"/>
                <a:ext cx="11929643" cy="3408633"/>
              </a:xfrm>
              <a:prstGeom prst="rect">
                <a:avLst/>
              </a:prstGeom>
              <a:blipFill>
                <a:blip r:embed="rId2"/>
                <a:stretch>
                  <a:fillRect l="-1022" r="-1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68210FD-4BFF-9E8C-69F4-EFDE31DF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7407C3-1E04-0105-470F-2C49AF53682A}"/>
              </a:ext>
            </a:extLst>
          </p:cNvPr>
          <p:cNvSpPr/>
          <p:nvPr/>
        </p:nvSpPr>
        <p:spPr>
          <a:xfrm>
            <a:off x="131177" y="443668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969DC-6620-E77D-32AA-34DEAF4B159A}"/>
                  </a:ext>
                </a:extLst>
              </p:cNvPr>
              <p:cNvSpPr txBox="1"/>
              <p:nvPr/>
            </p:nvSpPr>
            <p:spPr>
              <a:xfrm>
                <a:off x="4403087" y="4743545"/>
                <a:ext cx="24314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166.9 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969DC-6620-E77D-32AA-34DEAF4B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087" y="4743545"/>
                <a:ext cx="24314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AC503-081A-74C5-9671-AA17C965D238}"/>
                  </a:ext>
                </a:extLst>
              </p:cNvPr>
              <p:cNvSpPr txBox="1"/>
              <p:nvPr/>
            </p:nvSpPr>
            <p:spPr>
              <a:xfrm>
                <a:off x="6819612" y="4741571"/>
                <a:ext cx="2606675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2.29 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AC503-081A-74C5-9671-AA17C965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12" y="4741571"/>
                <a:ext cx="2606675" cy="528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90BC0-209D-4F70-CE22-D7686FD0445E}"/>
                  </a:ext>
                </a:extLst>
              </p:cNvPr>
              <p:cNvSpPr txBox="1"/>
              <p:nvPr/>
            </p:nvSpPr>
            <p:spPr>
              <a:xfrm>
                <a:off x="1811333" y="4743545"/>
                <a:ext cx="2606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Soldiers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790BC0-209D-4F70-CE22-D7686FD0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4743545"/>
                <a:ext cx="2606674" cy="523220"/>
              </a:xfrm>
              <a:prstGeom prst="rect">
                <a:avLst/>
              </a:prstGeom>
              <a:blipFill>
                <a:blip r:embed="rId5"/>
                <a:stretch>
                  <a:fillRect t="-11628" r="-46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DF5D2C-CBC6-5441-996A-15D31CCFE5BB}"/>
                  </a:ext>
                </a:extLst>
              </p:cNvPr>
              <p:cNvSpPr txBox="1"/>
              <p:nvPr/>
            </p:nvSpPr>
            <p:spPr>
              <a:xfrm>
                <a:off x="9236137" y="4753610"/>
                <a:ext cx="2606675" cy="540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5.2441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DF5D2C-CBC6-5441-996A-15D31CCFE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37" y="4753610"/>
                <a:ext cx="2606675" cy="540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27CB4-0F81-3E30-1437-3FF112D0496D}"/>
                  </a:ext>
                </a:extLst>
              </p:cNvPr>
              <p:cNvSpPr txBox="1"/>
              <p:nvPr/>
            </p:nvSpPr>
            <p:spPr>
              <a:xfrm>
                <a:off x="4406897" y="5490305"/>
                <a:ext cx="24314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107.3 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27CB4-0F81-3E30-1437-3FF112D04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897" y="5490305"/>
                <a:ext cx="24314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B55740-79A0-8B82-DD1C-D38695D698AB}"/>
                  </a:ext>
                </a:extLst>
              </p:cNvPr>
              <p:cNvSpPr txBox="1"/>
              <p:nvPr/>
            </p:nvSpPr>
            <p:spPr>
              <a:xfrm>
                <a:off x="6823422" y="5488331"/>
                <a:ext cx="2606675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8.50 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B55740-79A0-8B82-DD1C-D38695D6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422" y="5488331"/>
                <a:ext cx="2606675" cy="528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1F6B83-485A-2CF3-7EBF-5BCE813F0FA3}"/>
                  </a:ext>
                </a:extLst>
              </p:cNvPr>
              <p:cNvSpPr txBox="1"/>
              <p:nvPr/>
            </p:nvSpPr>
            <p:spPr>
              <a:xfrm>
                <a:off x="1815143" y="5490305"/>
                <a:ext cx="2606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sailors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1F6B83-485A-2CF3-7EBF-5BCE813F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3" y="5490305"/>
                <a:ext cx="2606674" cy="523220"/>
              </a:xfrm>
              <a:prstGeom prst="rect">
                <a:avLst/>
              </a:prstGeom>
              <a:blipFill>
                <a:blip r:embed="rId9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351529-69BF-52E3-637B-8B2DE585AA42}"/>
                  </a:ext>
                </a:extLst>
              </p:cNvPr>
              <p:cNvSpPr txBox="1"/>
              <p:nvPr/>
            </p:nvSpPr>
            <p:spPr>
              <a:xfrm>
                <a:off x="9331387" y="5500370"/>
                <a:ext cx="2606675" cy="540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72.2500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351529-69BF-52E3-637B-8B2DE585A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387" y="5500370"/>
                <a:ext cx="2606675" cy="540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96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4" grpId="0"/>
      <p:bldP spid="7" grpId="0"/>
      <p:bldP spid="10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Basic Concepts of Tests of Significance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8819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62E7B-8FAE-506F-2E8D-37F39AF9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A200-1427-EE48-A7C5-D2F5E45F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F3659-FD7E-02D9-5ECA-26C9BAA453F1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C6EBDA-62DA-B677-4739-A849859F0DBA}"/>
                  </a:ext>
                </a:extLst>
              </p:cNvPr>
              <p:cNvSpPr/>
              <p:nvPr/>
            </p:nvSpPr>
            <p:spPr>
              <a:xfrm>
                <a:off x="263760" y="1481888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C6EBDA-62DA-B677-4739-A849859F0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0" y="1481888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9B5E17-885D-FED6-8F6D-4D79B4E28EA8}"/>
                  </a:ext>
                </a:extLst>
              </p:cNvPr>
              <p:cNvSpPr/>
              <p:nvPr/>
            </p:nvSpPr>
            <p:spPr>
              <a:xfrm>
                <a:off x="1068740" y="1421388"/>
                <a:ext cx="3251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soldiers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sailors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9B5E17-885D-FED6-8F6D-4D79B4E28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40" y="1421388"/>
                <a:ext cx="32518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EE41C3-4711-23E0-BCA4-8EC80BE94295}"/>
                  </a:ext>
                </a:extLst>
              </p:cNvPr>
              <p:cNvSpPr/>
              <p:nvPr/>
            </p:nvSpPr>
            <p:spPr>
              <a:xfrm>
                <a:off x="263760" y="2894779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EE41C3-4711-23E0-BCA4-8EC80BE94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0" y="2894779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3745E8-DC2A-88C2-333E-42A03D4D5FCF}"/>
                  </a:ext>
                </a:extLst>
              </p:cNvPr>
              <p:cNvSpPr/>
              <p:nvPr/>
            </p:nvSpPr>
            <p:spPr>
              <a:xfrm>
                <a:off x="270439" y="214108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3745E8-DC2A-88C2-333E-42A03D4D5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39" y="2141084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ADE34CC-312A-059B-24CB-37A867183178}"/>
              </a:ext>
            </a:extLst>
          </p:cNvPr>
          <p:cNvSpPr/>
          <p:nvPr/>
        </p:nvSpPr>
        <p:spPr>
          <a:xfrm>
            <a:off x="4308156" y="2202397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(left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BB60CF-E6D5-D068-C7D7-784AF55A9093}"/>
                  </a:ext>
                </a:extLst>
              </p:cNvPr>
              <p:cNvSpPr txBox="1"/>
              <p:nvPr/>
            </p:nvSpPr>
            <p:spPr>
              <a:xfrm>
                <a:off x="-192226" y="3497768"/>
                <a:ext cx="3886021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BB60CF-E6D5-D068-C7D7-784AF55A9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226" y="3497768"/>
                <a:ext cx="3886021" cy="717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C47CF-1311-1864-BBD3-26C5D5363253}"/>
                  </a:ext>
                </a:extLst>
              </p:cNvPr>
              <p:cNvSpPr txBox="1"/>
              <p:nvPr/>
            </p:nvSpPr>
            <p:spPr>
              <a:xfrm>
                <a:off x="3608740" y="3644498"/>
                <a:ext cx="2031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3C47CF-1311-1864-BBD3-26C5D5363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740" y="3644498"/>
                <a:ext cx="203137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11E506-87FD-F77A-6644-411AF15AFB5A}"/>
                  </a:ext>
                </a:extLst>
              </p:cNvPr>
              <p:cNvSpPr txBox="1"/>
              <p:nvPr/>
            </p:nvSpPr>
            <p:spPr>
              <a:xfrm>
                <a:off x="5525770" y="3647673"/>
                <a:ext cx="11074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11E506-87FD-F77A-6644-411AF15A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70" y="3647673"/>
                <a:ext cx="11074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D624DD-298E-4768-17A2-0DC0E6E382F8}"/>
                  </a:ext>
                </a:extLst>
              </p:cNvPr>
              <p:cNvSpPr/>
              <p:nvPr/>
            </p:nvSpPr>
            <p:spPr>
              <a:xfrm>
                <a:off x="1068740" y="2122294"/>
                <a:ext cx="3251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soldiers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sailors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D624DD-298E-4768-17A2-0DC0E6E38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40" y="2122294"/>
                <a:ext cx="32518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9" grpId="0"/>
      <p:bldP spid="10" grpId="0"/>
      <p:bldP spid="14" grpId="0"/>
      <p:bldP spid="19" grpId="0"/>
      <p:bldP spid="20" grpId="0"/>
      <p:bldP spid="2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D8B4-8851-5F9C-E300-47790CAE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1074-D3DB-317A-A803-682CB6F2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CD47B3-0C35-E068-EFF2-CD0195AE9845}"/>
                  </a:ext>
                </a:extLst>
              </p:cNvPr>
              <p:cNvSpPr/>
              <p:nvPr/>
            </p:nvSpPr>
            <p:spPr>
              <a:xfrm>
                <a:off x="156071" y="3210772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CD47B3-0C35-E068-EFF2-CD0195AE9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" y="3210772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F32BE7-1677-BD33-0360-A0AE0BF64352}"/>
                  </a:ext>
                </a:extLst>
              </p:cNvPr>
              <p:cNvSpPr txBox="1"/>
              <p:nvPr/>
            </p:nvSpPr>
            <p:spPr>
              <a:xfrm>
                <a:off x="3537452" y="2325019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=6.2945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F32BE7-1677-BD33-0360-A0AE0BF6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52" y="2325019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1D7AF9-64DF-9F14-6109-5EAC44778CEE}"/>
                  </a:ext>
                </a:extLst>
              </p:cNvPr>
              <p:cNvSpPr txBox="1"/>
              <p:nvPr/>
            </p:nvSpPr>
            <p:spPr>
              <a:xfrm>
                <a:off x="1100646" y="3010646"/>
                <a:ext cx="3122295" cy="1589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1D7AF9-64DF-9F14-6109-5EAC44778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46" y="3010646"/>
                <a:ext cx="3122295" cy="158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0351A-6A8A-145A-45B4-3CAB61E35B82}"/>
                  </a:ext>
                </a:extLst>
              </p:cNvPr>
              <p:cNvSpPr txBox="1"/>
              <p:nvPr/>
            </p:nvSpPr>
            <p:spPr>
              <a:xfrm>
                <a:off x="172996" y="810087"/>
                <a:ext cx="362521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0351A-6A8A-145A-45B4-3CAB61E35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6" y="810087"/>
                <a:ext cx="3625215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5D5277-0631-AEB5-C3F2-F5B3FAE0BF2D}"/>
                  </a:ext>
                </a:extLst>
              </p:cNvPr>
              <p:cNvSpPr txBox="1"/>
              <p:nvPr/>
            </p:nvSpPr>
            <p:spPr>
              <a:xfrm>
                <a:off x="3603022" y="808096"/>
                <a:ext cx="5495258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5.2441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72.2500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5D5277-0631-AEB5-C3F2-F5B3FAE0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22" y="808096"/>
                <a:ext cx="5495258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4E533F-955B-2B6D-2914-6B0A13DACE7C}"/>
                  </a:ext>
                </a:extLst>
              </p:cNvPr>
              <p:cNvSpPr txBox="1"/>
              <p:nvPr/>
            </p:nvSpPr>
            <p:spPr>
              <a:xfrm>
                <a:off x="3866791" y="2963236"/>
                <a:ext cx="3656648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166.9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07.3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6.2945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4E533F-955B-2B6D-2914-6B0A13DAC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91" y="2963236"/>
                <a:ext cx="3656648" cy="1541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FC7AAE-E26D-10AC-895B-558D792D242C}"/>
                  </a:ext>
                </a:extLst>
              </p:cNvPr>
              <p:cNvSpPr txBox="1"/>
              <p:nvPr/>
            </p:nvSpPr>
            <p:spPr>
              <a:xfrm>
                <a:off x="7329202" y="3176482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=17.5325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FC7AAE-E26D-10AC-895B-558D792D2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02" y="3176482"/>
                <a:ext cx="1837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C644E9-03EE-4A14-780C-444FDB548E7B}"/>
                  </a:ext>
                </a:extLst>
              </p:cNvPr>
              <p:cNvSpPr txBox="1"/>
              <p:nvPr/>
            </p:nvSpPr>
            <p:spPr>
              <a:xfrm>
                <a:off x="9722920" y="1816714"/>
                <a:ext cx="25763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166.9 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C644E9-03EE-4A14-780C-444FDB54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20" y="1816714"/>
                <a:ext cx="25763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150A6F-A20D-0F22-70B8-165508C8B83E}"/>
                  </a:ext>
                </a:extLst>
              </p:cNvPr>
              <p:cNvSpPr txBox="1"/>
              <p:nvPr/>
            </p:nvSpPr>
            <p:spPr>
              <a:xfrm>
                <a:off x="9866456" y="731624"/>
                <a:ext cx="13349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150A6F-A20D-0F22-70B8-165508C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56" y="731624"/>
                <a:ext cx="13349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B6FBAB-ADBC-1539-7F8A-1176534C332B}"/>
                  </a:ext>
                </a:extLst>
              </p:cNvPr>
              <p:cNvSpPr txBox="1"/>
              <p:nvPr/>
            </p:nvSpPr>
            <p:spPr>
              <a:xfrm>
                <a:off x="9771940" y="2901804"/>
                <a:ext cx="2354780" cy="528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5.2441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B6FBAB-ADBC-1539-7F8A-1176534C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940" y="2901804"/>
                <a:ext cx="2354780" cy="528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CA2535-7358-A51C-53E8-B9904C70DF93}"/>
                  </a:ext>
                </a:extLst>
              </p:cNvPr>
              <p:cNvSpPr txBox="1"/>
              <p:nvPr/>
            </p:nvSpPr>
            <p:spPr>
              <a:xfrm>
                <a:off x="9783370" y="2359259"/>
                <a:ext cx="2455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107.3 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cm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CA2535-7358-A51C-53E8-B9904C70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370" y="2359259"/>
                <a:ext cx="24554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C5C963-0111-E3AE-C708-12EFDBE888EE}"/>
                  </a:ext>
                </a:extLst>
              </p:cNvPr>
              <p:cNvSpPr txBox="1"/>
              <p:nvPr/>
            </p:nvSpPr>
            <p:spPr>
              <a:xfrm>
                <a:off x="9818039" y="1274169"/>
                <a:ext cx="13349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2C5C963-0111-E3AE-C708-12EFDBE8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39" y="1274169"/>
                <a:ext cx="13349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065E8-61D4-7BC4-3978-5F0CF080E0E5}"/>
                  </a:ext>
                </a:extLst>
              </p:cNvPr>
              <p:cNvSpPr txBox="1"/>
              <p:nvPr/>
            </p:nvSpPr>
            <p:spPr>
              <a:xfrm>
                <a:off x="9770957" y="3449415"/>
                <a:ext cx="2576389" cy="529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72.2500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2065E8-61D4-7BC4-3978-5F0CF080E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957" y="3449415"/>
                <a:ext cx="2576389" cy="5291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64EED8-AAB8-ABB3-6FAA-1D2450ADA9E8}"/>
              </a:ext>
            </a:extLst>
          </p:cNvPr>
          <p:cNvSpPr/>
          <p:nvPr/>
        </p:nvSpPr>
        <p:spPr>
          <a:xfrm>
            <a:off x="145498" y="4678338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6D6E49-3DA1-5711-4E14-B676F04086EC}"/>
                  </a:ext>
                </a:extLst>
              </p:cNvPr>
              <p:cNvSpPr txBox="1"/>
              <p:nvPr/>
            </p:nvSpPr>
            <p:spPr>
              <a:xfrm>
                <a:off x="80010" y="5339779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=17.5325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6D6E49-3DA1-5711-4E14-B676F0408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5339779"/>
                <a:ext cx="23774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B88170-06A7-836D-F97E-C94997183A67}"/>
                  </a:ext>
                </a:extLst>
              </p:cNvPr>
              <p:cNvSpPr txBox="1"/>
              <p:nvPr/>
            </p:nvSpPr>
            <p:spPr>
              <a:xfrm>
                <a:off x="2627457" y="5315847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1.7823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B88170-06A7-836D-F97E-C9499718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457" y="5315847"/>
                <a:ext cx="3291259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29C48-F359-DA95-8086-A2508F03C0B3}"/>
                  </a:ext>
                </a:extLst>
              </p:cNvPr>
              <p:cNvSpPr txBox="1"/>
              <p:nvPr/>
            </p:nvSpPr>
            <p:spPr>
              <a:xfrm>
                <a:off x="2299336" y="5330685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29C48-F359-DA95-8086-A2508F03C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36" y="5330685"/>
                <a:ext cx="5743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C95D3-96E7-AE67-F6AC-894450D8BAB6}"/>
                  </a:ext>
                </a:extLst>
              </p:cNvPr>
              <p:cNvSpPr txBox="1"/>
              <p:nvPr/>
            </p:nvSpPr>
            <p:spPr>
              <a:xfrm>
                <a:off x="127854" y="6031897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C95D3-96E7-AE67-F6AC-894450D8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4" y="6031897"/>
                <a:ext cx="247010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D30EE4A-314D-ECD7-DDBB-BB1F6E9B2B5F}"/>
              </a:ext>
            </a:extLst>
          </p:cNvPr>
          <p:cNvSpPr txBox="1"/>
          <p:nvPr/>
        </p:nvSpPr>
        <p:spPr>
          <a:xfrm>
            <a:off x="2597959" y="6031897"/>
            <a:ext cx="6317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i.e., The soldiers are shorter than sailors.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AB4220-7840-5849-A300-C542F138788E}"/>
                  </a:ext>
                </a:extLst>
              </p:cNvPr>
              <p:cNvSpPr txBox="1"/>
              <p:nvPr/>
            </p:nvSpPr>
            <p:spPr>
              <a:xfrm>
                <a:off x="8718495" y="82865"/>
                <a:ext cx="329126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t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0.05, 12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=−1.7823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AB4220-7840-5849-A300-C542F1387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495" y="82865"/>
                <a:ext cx="3291260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2" grpId="0"/>
      <p:bldP spid="13" grpId="0"/>
      <p:bldP spid="15" grpId="0"/>
      <p:bldP spid="16" grpId="0"/>
      <p:bldP spid="3" grpId="0"/>
      <p:bldP spid="5" grpId="0"/>
      <p:bldP spid="7" grpId="0"/>
      <p:bldP spid="8" grpId="0"/>
      <p:bldP spid="9" grpId="0"/>
      <p:bldP spid="1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70B4-D0D2-84B7-2930-3DD21BC4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93644E9-FCFE-7048-D3D9-E1C513B1C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519894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Samples of two types of electric bulbs were tested for length of life and the following data were obtained.</a:t>
                </a:r>
                <a:endParaRPr lang="en-IN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US" dirty="0"/>
              </a:p>
              <a:p>
                <a:r>
                  <a:rPr lang="en-US" dirty="0"/>
                  <a:t>Is the difference in the means sufficient to warrant that type 1 bulbs are superior to type 2 bulbs?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0.05, 13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=1.7709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93644E9-FCFE-7048-D3D9-E1C513B1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5198949"/>
              </a:xfrm>
              <a:prstGeom prst="rect">
                <a:avLst/>
              </a:prstGeom>
              <a:blipFill>
                <a:blip r:embed="rId2"/>
                <a:stretch>
                  <a:fillRect l="-1074" r="-1074" b="-3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4351E26-16DC-F624-2BE8-ABAC85E26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4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ED59AB-C2A0-404D-E4D7-07C1E366A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72001"/>
              </p:ext>
            </p:extLst>
          </p:nvPr>
        </p:nvGraphicFramePr>
        <p:xfrm>
          <a:off x="220101" y="2303620"/>
          <a:ext cx="10189694" cy="213219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85824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837006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262653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10730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SD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Sample 1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1234 hr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36 hr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Sample 2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1036 hr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40 hr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7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0A00A-37E4-1E07-D51B-B91D5747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24E3-CE99-072A-5190-CFE7474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619D9-4FFC-6B77-EA6B-B63A182840B3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A827-C0D6-FAD8-3E51-88DD9F3D4C6E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3A634C-DC37-2C58-3900-41B3FF1E66F3}"/>
                  </a:ext>
                </a:extLst>
              </p:cNvPr>
              <p:cNvSpPr/>
              <p:nvPr/>
            </p:nvSpPr>
            <p:spPr>
              <a:xfrm>
                <a:off x="16928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3A634C-DC37-2C58-3900-41B3FF1E6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8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24CDBB-5603-774B-2474-56650ED061F7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87B20E-9E2C-3538-A2AF-A31F73B8B64D}"/>
                  </a:ext>
                </a:extLst>
              </p:cNvPr>
              <p:cNvSpPr/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87B20E-9E2C-3538-A2AF-A31F73B8B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82664F-CF28-FE20-8CCF-E1E6A67DDC1F}"/>
                  </a:ext>
                </a:extLst>
              </p:cNvPr>
              <p:cNvSpPr txBox="1"/>
              <p:nvPr/>
            </p:nvSpPr>
            <p:spPr>
              <a:xfrm>
                <a:off x="323688" y="2957889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1234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82664F-CF28-FE20-8CCF-E1E6A67DD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8" y="2957889"/>
                <a:ext cx="2170413" cy="523220"/>
              </a:xfrm>
              <a:prstGeom prst="rect">
                <a:avLst/>
              </a:prstGeom>
              <a:blipFill>
                <a:blip r:embed="rId4"/>
                <a:stretch>
                  <a:fillRect t="-11628" r="-393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58B5A8-265D-71CA-B9E5-75466B01C53C}"/>
                  </a:ext>
                </a:extLst>
              </p:cNvPr>
              <p:cNvSpPr txBox="1"/>
              <p:nvPr/>
            </p:nvSpPr>
            <p:spPr>
              <a:xfrm>
                <a:off x="3167931" y="2905780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1036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58B5A8-265D-71CA-B9E5-75466B01C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31" y="2905780"/>
                <a:ext cx="2170413" cy="523220"/>
              </a:xfrm>
              <a:prstGeom prst="rect">
                <a:avLst/>
              </a:prstGeom>
              <a:blipFill>
                <a:blip r:embed="rId5"/>
                <a:stretch>
                  <a:fillRect t="-12791" r="-393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F0B338C-0F83-D75B-54E2-B4F0DF304183}"/>
                  </a:ext>
                </a:extLst>
              </p:cNvPr>
              <p:cNvSpPr/>
              <p:nvPr/>
            </p:nvSpPr>
            <p:spPr>
              <a:xfrm>
                <a:off x="297678" y="3614515"/>
                <a:ext cx="24736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1296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F0B338C-0F83-D75B-54E2-B4F0DF304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78" y="3614515"/>
                <a:ext cx="2473681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5FBB5C-4A26-4351-73B4-EDDD54949865}"/>
                  </a:ext>
                </a:extLst>
              </p:cNvPr>
              <p:cNvSpPr/>
              <p:nvPr/>
            </p:nvSpPr>
            <p:spPr>
              <a:xfrm>
                <a:off x="3197444" y="3568059"/>
                <a:ext cx="2382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5FBB5C-4A26-4351-73B4-EDDD54949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44" y="3568059"/>
                <a:ext cx="2382200" cy="523220"/>
              </a:xfrm>
              <a:prstGeom prst="rect">
                <a:avLst/>
              </a:prstGeom>
              <a:blipFill>
                <a:blip r:embed="rId7"/>
                <a:stretch>
                  <a:fillRect t="-10465" r="-76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C0615C8-68E6-56EF-876C-0421DDFC7D93}"/>
                  </a:ext>
                </a:extLst>
              </p:cNvPr>
              <p:cNvSpPr/>
              <p:nvPr/>
            </p:nvSpPr>
            <p:spPr>
              <a:xfrm>
                <a:off x="244710" y="461389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C0615C8-68E6-56EF-876C-0421DDFC7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4613894"/>
                <a:ext cx="797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9BA6FA-4439-1FCE-4D93-4A78C424DBEE}"/>
                  </a:ext>
                </a:extLst>
              </p:cNvPr>
              <p:cNvSpPr/>
              <p:nvPr/>
            </p:nvSpPr>
            <p:spPr>
              <a:xfrm>
                <a:off x="998891" y="4553394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9BA6FA-4439-1FCE-4D93-4A78C424D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553394"/>
                <a:ext cx="16119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4B41DB-C73D-E836-A338-5A00C01800E3}"/>
                  </a:ext>
                </a:extLst>
              </p:cNvPr>
              <p:cNvSpPr/>
              <p:nvPr/>
            </p:nvSpPr>
            <p:spPr>
              <a:xfrm>
                <a:off x="244710" y="597852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4B41DB-C73D-E836-A338-5A00C0180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5978525"/>
                <a:ext cx="23869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ACA466B-1ECD-AE17-02EF-ABCEEBB7B53A}"/>
                  </a:ext>
                </a:extLst>
              </p:cNvPr>
              <p:cNvSpPr/>
              <p:nvPr/>
            </p:nvSpPr>
            <p:spPr>
              <a:xfrm>
                <a:off x="251389" y="5273090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ACA466B-1ECD-AE17-02EF-ABCEEBB7B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9" y="5273090"/>
                <a:ext cx="797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D9A1AA63-3ACF-EEE4-5AE8-4F27C98921F8}"/>
              </a:ext>
            </a:extLst>
          </p:cNvPr>
          <p:cNvSpPr/>
          <p:nvPr/>
        </p:nvSpPr>
        <p:spPr>
          <a:xfrm>
            <a:off x="2565300" y="5282065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(right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9961FB9-3B08-B571-C58D-5EF01139B00F}"/>
                  </a:ext>
                </a:extLst>
              </p:cNvPr>
              <p:cNvSpPr/>
              <p:nvPr/>
            </p:nvSpPr>
            <p:spPr>
              <a:xfrm>
                <a:off x="998891" y="5230663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9961FB9-3B08-B571-C58D-5EF01139B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5230663"/>
                <a:ext cx="16119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1A5889-ED6A-645B-56EE-D84BCA500DB3}"/>
                  </a:ext>
                </a:extLst>
              </p:cNvPr>
              <p:cNvSpPr txBox="1"/>
              <p:nvPr/>
            </p:nvSpPr>
            <p:spPr>
              <a:xfrm>
                <a:off x="5203906" y="4480508"/>
                <a:ext cx="421105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1A5889-ED6A-645B-56EE-D84BCA50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06" y="4480508"/>
                <a:ext cx="4211052" cy="7171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794B8B-DEB0-28C2-154F-68A9889FF8A0}"/>
                  </a:ext>
                </a:extLst>
              </p:cNvPr>
              <p:cNvSpPr txBox="1"/>
              <p:nvPr/>
            </p:nvSpPr>
            <p:spPr>
              <a:xfrm>
                <a:off x="6747895" y="5282065"/>
                <a:ext cx="2031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794B8B-DEB0-28C2-154F-68A9889F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895" y="5282065"/>
                <a:ext cx="203137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ACFC83-AFD6-6192-F2D5-AABDC78F4AD6}"/>
                  </a:ext>
                </a:extLst>
              </p:cNvPr>
              <p:cNvSpPr txBox="1"/>
              <p:nvPr/>
            </p:nvSpPr>
            <p:spPr>
              <a:xfrm>
                <a:off x="6760595" y="5859499"/>
                <a:ext cx="999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CACFC83-AFD6-6192-F2D5-AABDC78F4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95" y="5859499"/>
                <a:ext cx="99910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722227-0A03-A42E-1CF6-493B10AE6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7597"/>
              </p:ext>
            </p:extLst>
          </p:nvPr>
        </p:nvGraphicFramePr>
        <p:xfrm>
          <a:off x="6508371" y="803398"/>
          <a:ext cx="5591362" cy="20826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76562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638814">
                <a:tc>
                  <a:txBody>
                    <a:bodyPr/>
                    <a:lstStyle/>
                    <a:p>
                      <a:pPr algn="ctr"/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SD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192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Sample 1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1234 hr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36 hr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2192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Sample 2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1036 hr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40 hr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17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41" grpId="0"/>
      <p:bldP spid="43" grpId="0"/>
      <p:bldP spid="45" grpId="0"/>
      <p:bldP spid="4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05FF-A5F3-D237-4FDC-B74346DA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9106-11EB-3829-E167-FBCCB96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4270278-B366-3F03-FF6C-7D462C47375C}"/>
                  </a:ext>
                </a:extLst>
              </p:cNvPr>
              <p:cNvSpPr/>
              <p:nvPr/>
            </p:nvSpPr>
            <p:spPr>
              <a:xfrm>
                <a:off x="247796" y="2429326"/>
                <a:ext cx="1180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4270278-B366-3F03-FF6C-7D462C473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6" y="2429326"/>
                <a:ext cx="1180954" cy="523220"/>
              </a:xfrm>
              <a:prstGeom prst="rect">
                <a:avLst/>
              </a:prstGeom>
              <a:blipFill>
                <a:blip r:embed="rId2"/>
                <a:stretch>
                  <a:fillRect t="-12941" r="-8808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96ED1E-1BBF-4B60-FC1C-F65D8713489B}"/>
                  </a:ext>
                </a:extLst>
              </p:cNvPr>
              <p:cNvSpPr txBox="1"/>
              <p:nvPr/>
            </p:nvSpPr>
            <p:spPr>
              <a:xfrm>
                <a:off x="7866151" y="1148813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=40.7318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96ED1E-1BBF-4B60-FC1C-F65D87134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151" y="1148813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7AA0-6829-6E82-7114-5FF112BC3F0C}"/>
                  </a:ext>
                </a:extLst>
              </p:cNvPr>
              <p:cNvSpPr txBox="1"/>
              <p:nvPr/>
            </p:nvSpPr>
            <p:spPr>
              <a:xfrm>
                <a:off x="1192371" y="2229200"/>
                <a:ext cx="3122295" cy="1589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7AA0-6829-6E82-7114-5FF112BC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71" y="2229200"/>
                <a:ext cx="3122295" cy="158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E7101-69F5-84A9-2CE7-A6B4CAF47F46}"/>
                  </a:ext>
                </a:extLst>
              </p:cNvPr>
              <p:cNvSpPr txBox="1"/>
              <p:nvPr/>
            </p:nvSpPr>
            <p:spPr>
              <a:xfrm>
                <a:off x="180975" y="711201"/>
                <a:ext cx="367093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E7101-69F5-84A9-2CE7-A6B4CAF4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" y="711201"/>
                <a:ext cx="3670935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EE7F96-220D-B076-3DEC-8CC40538585E}"/>
                  </a:ext>
                </a:extLst>
              </p:cNvPr>
              <p:cNvSpPr txBox="1"/>
              <p:nvPr/>
            </p:nvSpPr>
            <p:spPr>
              <a:xfrm>
                <a:off x="3623977" y="751242"/>
                <a:ext cx="4397978" cy="1228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5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5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5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1296</m:t>
                                  </m:r>
                                </m:e>
                              </m:d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1600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5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EE7F96-220D-B076-3DEC-8CC405385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977" y="751242"/>
                <a:ext cx="4397978" cy="1228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ED3A7-66A2-B077-7AA3-EF43B5723E65}"/>
                  </a:ext>
                </a:extLst>
              </p:cNvPr>
              <p:cNvSpPr txBox="1"/>
              <p:nvPr/>
            </p:nvSpPr>
            <p:spPr>
              <a:xfrm>
                <a:off x="4101199" y="2203129"/>
                <a:ext cx="3656648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1234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036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40.7318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EED3A7-66A2-B077-7AA3-EF43B572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99" y="2203129"/>
                <a:ext cx="3656648" cy="15415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90E455-A5D3-7E4D-DE0E-122B79A3946F}"/>
                  </a:ext>
                </a:extLst>
              </p:cNvPr>
              <p:cNvSpPr txBox="1"/>
              <p:nvPr/>
            </p:nvSpPr>
            <p:spPr>
              <a:xfrm>
                <a:off x="4076748" y="3999125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=9.3924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90E455-A5D3-7E4D-DE0E-122B79A39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48" y="3999125"/>
                <a:ext cx="1837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77F1FD-6996-03E9-322E-ADBA05513B9E}"/>
                  </a:ext>
                </a:extLst>
              </p:cNvPr>
              <p:cNvSpPr/>
              <p:nvPr/>
            </p:nvSpPr>
            <p:spPr>
              <a:xfrm>
                <a:off x="9680949" y="899832"/>
                <a:ext cx="16226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77F1FD-6996-03E9-322E-ADBA05513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949" y="899832"/>
                <a:ext cx="1622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8B0B3A-0CEE-C802-2D55-9F28DD6915D5}"/>
                  </a:ext>
                </a:extLst>
              </p:cNvPr>
              <p:cNvSpPr/>
              <p:nvPr/>
            </p:nvSpPr>
            <p:spPr>
              <a:xfrm>
                <a:off x="9760916" y="1538029"/>
                <a:ext cx="14627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8B0B3A-0CEE-C802-2D55-9F28DD691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916" y="1538029"/>
                <a:ext cx="14627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BFEF46-AA00-6382-9E40-D4B56395C5CB}"/>
                  </a:ext>
                </a:extLst>
              </p:cNvPr>
              <p:cNvSpPr txBox="1"/>
              <p:nvPr/>
            </p:nvSpPr>
            <p:spPr>
              <a:xfrm>
                <a:off x="9888645" y="2176226"/>
                <a:ext cx="23635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1234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BFEF46-AA00-6382-9E40-D4B56395C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45" y="2176226"/>
                <a:ext cx="2363525" cy="523220"/>
              </a:xfrm>
              <a:prstGeom prst="rect">
                <a:avLst/>
              </a:prstGeom>
              <a:blipFill>
                <a:blip r:embed="rId11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CA212F-AA47-E397-EF5A-C5F4B1CED902}"/>
                  </a:ext>
                </a:extLst>
              </p:cNvPr>
              <p:cNvSpPr txBox="1"/>
              <p:nvPr/>
            </p:nvSpPr>
            <p:spPr>
              <a:xfrm>
                <a:off x="9910854" y="2814423"/>
                <a:ext cx="2269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1036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CA212F-AA47-E397-EF5A-C5F4B1CED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54" y="2814423"/>
                <a:ext cx="2269085" cy="523220"/>
              </a:xfrm>
              <a:prstGeom prst="rect">
                <a:avLst/>
              </a:prstGeom>
              <a:blipFill>
                <a:blip r:embed="rId1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640621-9CD7-BC06-CEE2-B79D891336EE}"/>
                  </a:ext>
                </a:extLst>
              </p:cNvPr>
              <p:cNvSpPr/>
              <p:nvPr/>
            </p:nvSpPr>
            <p:spPr>
              <a:xfrm>
                <a:off x="9896424" y="3452620"/>
                <a:ext cx="23635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1296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640621-9CD7-BC06-CEE2-B79D89133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424" y="3452620"/>
                <a:ext cx="2363525" cy="523220"/>
              </a:xfrm>
              <a:prstGeom prst="rect">
                <a:avLst/>
              </a:prstGeom>
              <a:blipFill>
                <a:blip r:embed="rId13"/>
                <a:stretch>
                  <a:fillRect t="-10465" r="-128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66DD76-F84F-6C90-CA96-142DFEDDCF8F}"/>
                  </a:ext>
                </a:extLst>
              </p:cNvPr>
              <p:cNvSpPr/>
              <p:nvPr/>
            </p:nvSpPr>
            <p:spPr>
              <a:xfrm>
                <a:off x="9925160" y="4090815"/>
                <a:ext cx="24490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hr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66DD76-F84F-6C90-CA96-142DFEDDC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160" y="4090815"/>
                <a:ext cx="2449089" cy="523220"/>
              </a:xfrm>
              <a:prstGeom prst="rect">
                <a:avLst/>
              </a:prstGeom>
              <a:blipFill>
                <a:blip r:embed="rId1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31CC95C-0CCC-C81C-E001-CCB62D04E703}"/>
              </a:ext>
            </a:extLst>
          </p:cNvPr>
          <p:cNvSpPr/>
          <p:nvPr/>
        </p:nvSpPr>
        <p:spPr>
          <a:xfrm>
            <a:off x="265632" y="446377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D5373-CD18-D0C2-914C-10C587756AD7}"/>
                  </a:ext>
                </a:extLst>
              </p:cNvPr>
              <p:cNvSpPr txBox="1"/>
              <p:nvPr/>
            </p:nvSpPr>
            <p:spPr>
              <a:xfrm>
                <a:off x="142994" y="517093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=9.3924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D5373-CD18-D0C2-914C-10C587756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94" y="5170935"/>
                <a:ext cx="23774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0C665-075D-C33E-4453-FAC615FD2ADC}"/>
                  </a:ext>
                </a:extLst>
              </p:cNvPr>
              <p:cNvSpPr txBox="1"/>
              <p:nvPr/>
            </p:nvSpPr>
            <p:spPr>
              <a:xfrm>
                <a:off x="2667581" y="514700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1.7709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0C665-075D-C33E-4453-FAC615FD2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581" y="5147003"/>
                <a:ext cx="3291259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C297D-3C9A-0EFF-ADAB-19E5C9AD91B9}"/>
                  </a:ext>
                </a:extLst>
              </p:cNvPr>
              <p:cNvSpPr txBox="1"/>
              <p:nvPr/>
            </p:nvSpPr>
            <p:spPr>
              <a:xfrm>
                <a:off x="2339460" y="516184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C297D-3C9A-0EFF-ADAB-19E5C9AD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60" y="5161841"/>
                <a:ext cx="5743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651656-8F6E-E172-4BE8-486882B14AC0}"/>
                  </a:ext>
                </a:extLst>
              </p:cNvPr>
              <p:cNvSpPr txBox="1"/>
              <p:nvPr/>
            </p:nvSpPr>
            <p:spPr>
              <a:xfrm>
                <a:off x="345642" y="590173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651656-8F6E-E172-4BE8-486882B14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42" y="5901732"/>
                <a:ext cx="247010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5E1709F-5C18-A2DA-58BA-6C5BBD500C65}"/>
              </a:ext>
            </a:extLst>
          </p:cNvPr>
          <p:cNvSpPr txBox="1"/>
          <p:nvPr/>
        </p:nvSpPr>
        <p:spPr>
          <a:xfrm>
            <a:off x="2690441" y="5942359"/>
            <a:ext cx="7068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i.e., The type 1 bulbs are superior to type 2 bulbs.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AA4AE8-5070-8AEA-FC11-150789019E50}"/>
                  </a:ext>
                </a:extLst>
              </p:cNvPr>
              <p:cNvSpPr txBox="1"/>
              <p:nvPr/>
            </p:nvSpPr>
            <p:spPr>
              <a:xfrm>
                <a:off x="9113520" y="71833"/>
                <a:ext cx="307848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0.05, 13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=1.7709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AA4AE8-5070-8AEA-FC11-150789019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520" y="71833"/>
                <a:ext cx="3078480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4" grpId="0"/>
      <p:bldP spid="5" grpId="0"/>
      <p:bldP spid="10" grpId="0"/>
      <p:bldP spid="22" grpId="0"/>
      <p:bldP spid="23" grpId="0"/>
      <p:bldP spid="3" grpId="0"/>
      <p:bldP spid="6" grpId="0"/>
      <p:bldP spid="7" grpId="0"/>
      <p:bldP spid="8" grpId="0"/>
      <p:bldP spid="9" grpId="0"/>
      <p:bldP spid="1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64C4-9AA6-51F3-DC2D-55FCBEE1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FD2D-C0A4-96BA-4735-17CE133F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46898"/>
            <a:ext cx="10515600" cy="2852737"/>
          </a:xfrm>
        </p:spPr>
        <p:txBody>
          <a:bodyPr/>
          <a:lstStyle/>
          <a:p>
            <a:pPr lvl="0"/>
            <a:r>
              <a:rPr lang="en-US" dirty="0"/>
              <a:t>Method – 7</a:t>
            </a:r>
            <a:br>
              <a:rPr lang="en-US" dirty="0"/>
            </a:br>
            <a:r>
              <a:rPr lang="en-US" dirty="0"/>
              <a:t>F – Test for Ratio F-test for Equality of Two Population Variances Variances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7508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33C3-B7D1-85F9-0BF8-011A73504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E210-0BDC-FF6D-9BFC-39FBCBBA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 for Equality of Two Population 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55C03-3AD7-BCC4-2BBA-9BC5FF0C7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Samples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of</a:t>
                </a:r>
                <a:r>
                  <a:rPr lang="en-US" b="1" dirty="0"/>
                  <a:t> sizes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and of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respectively taken from two different </a:t>
                </a:r>
                <a:r>
                  <a:rPr lang="en-US" b="1" dirty="0"/>
                  <a:t>population</a:t>
                </a:r>
                <a:r>
                  <a:rPr lang="en-US" dirty="0"/>
                  <a:t> of </a:t>
                </a:r>
                <a:r>
                  <a:rPr lang="en-US" b="1" dirty="0"/>
                  <a:t>sizes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1" i="0" dirty="0" smtClean="0">
                            <a:solidFill>
                              <a:srgbClr val="FF0000"/>
                            </a:solidFill>
                          </a:rPr>
                          <m:t>N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1" i="0" dirty="0" smtClean="0">
                            <a:solidFill>
                              <a:srgbClr val="FF0000"/>
                            </a:solidFill>
                          </a:rPr>
                          <m:t>N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standard deviation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</a:t>
                </a:r>
                <a:r>
                  <a:rPr lang="en-US" b="1" dirty="0"/>
                  <a:t>population standard deviations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using unbiased estimates of SDs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In this case, 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Degree of freedom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655C03-3AD7-BCC4-2BBA-9BC5FF0C7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31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35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15C0-1378-ABD5-D638-8F17C061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C9BA-6664-5C93-8E3A-27ECF4D3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 for Equality of Two Population 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6FC63-CC9F-C387-D38F-9365C4D53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94864"/>
                <a:ext cx="12060819" cy="5590565"/>
              </a:xfrm>
            </p:spPr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Formula for Test Statistics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16FC63-CC9F-C387-D38F-9365C4D53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94864"/>
                <a:ext cx="12060819" cy="5590565"/>
              </a:xfrm>
              <a:blipFill>
                <a:blip r:embed="rId2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B1788-8AFF-A7FE-8E1E-5A4A12DFB102}"/>
                  </a:ext>
                </a:extLst>
              </p:cNvPr>
              <p:cNvSpPr txBox="1"/>
              <p:nvPr/>
            </p:nvSpPr>
            <p:spPr>
              <a:xfrm>
                <a:off x="923885" y="2421510"/>
                <a:ext cx="2391727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CB1788-8AFF-A7FE-8E1E-5A4A12DFB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85" y="2421510"/>
                <a:ext cx="2391727" cy="1027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C3CB93-599E-4EEE-C5A0-7730B066BED6}"/>
                  </a:ext>
                </a:extLst>
              </p:cNvPr>
              <p:cNvSpPr txBox="1"/>
              <p:nvPr/>
            </p:nvSpPr>
            <p:spPr>
              <a:xfrm>
                <a:off x="923885" y="4802760"/>
                <a:ext cx="2391727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C3CB93-599E-4EEE-C5A0-7730B066B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85" y="4802760"/>
                <a:ext cx="2391727" cy="1027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7A955-6D13-5761-EF13-8CC0B245BE8D}"/>
                  </a:ext>
                </a:extLst>
              </p:cNvPr>
              <p:cNvSpPr txBox="1"/>
              <p:nvPr/>
            </p:nvSpPr>
            <p:spPr>
              <a:xfrm>
                <a:off x="5530427" y="2050895"/>
                <a:ext cx="5156623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acc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7A955-6D13-5761-EF13-8CC0B245B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427" y="2050895"/>
                <a:ext cx="5156623" cy="1768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7AE1403-3153-4ED7-5610-1F18D4631504}"/>
              </a:ext>
            </a:extLst>
          </p:cNvPr>
          <p:cNvSpPr txBox="1"/>
          <p:nvPr/>
        </p:nvSpPr>
        <p:spPr>
          <a:xfrm>
            <a:off x="4490297" y="2673598"/>
            <a:ext cx="1280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Where,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60A70B-3596-BBE4-7202-2A7A6B890F8A}"/>
                  </a:ext>
                </a:extLst>
              </p:cNvPr>
              <p:cNvSpPr txBox="1"/>
              <p:nvPr/>
            </p:nvSpPr>
            <p:spPr>
              <a:xfrm>
                <a:off x="5614247" y="4274902"/>
                <a:ext cx="5156624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acc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60A70B-3596-BBE4-7202-2A7A6B890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47" y="4274902"/>
                <a:ext cx="5156624" cy="1768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45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  <p:bldP spid="12" grpId="0"/>
      <p:bldP spid="14" grpId="0"/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A7CD-148D-592D-9F61-8867ACA4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85F6-C035-8D63-163B-0AFA3F0C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 for Equality of Two Population Variances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876D-2419-B968-A72C-B89965EB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94864"/>
            <a:ext cx="12060819" cy="5590565"/>
          </a:xfrm>
        </p:spPr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Relationship between </a:t>
            </a:r>
            <a:r>
              <a:rPr lang="en-US" b="1" dirty="0"/>
              <a:t>sample SD</a:t>
            </a:r>
            <a:r>
              <a:rPr lang="en-US" dirty="0"/>
              <a:t> “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 ” &amp; </a:t>
            </a:r>
            <a:r>
              <a:rPr lang="en-US" b="1" dirty="0"/>
              <a:t>estimates of SD</a:t>
            </a:r>
            <a:r>
              <a:rPr lang="en-US" dirty="0"/>
              <a:t> “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 ” is</a:t>
            </a:r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marL="0" lvl="0" indent="0">
              <a:lnSpc>
                <a:spcPct val="145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11F33-FD83-7F22-A63A-EAB0D8A6F940}"/>
                  </a:ext>
                </a:extLst>
              </p:cNvPr>
              <p:cNvSpPr txBox="1"/>
              <p:nvPr/>
            </p:nvSpPr>
            <p:spPr>
              <a:xfrm>
                <a:off x="1345142" y="1747293"/>
                <a:ext cx="36135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11F33-FD83-7F22-A63A-EAB0D8A6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42" y="1747293"/>
                <a:ext cx="361357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430B4-726C-10FB-BBA6-5153690C5F41}"/>
                  </a:ext>
                </a:extLst>
              </p:cNvPr>
              <p:cNvSpPr txBox="1"/>
              <p:nvPr/>
            </p:nvSpPr>
            <p:spPr>
              <a:xfrm>
                <a:off x="1436582" y="2426951"/>
                <a:ext cx="2596727" cy="954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430B4-726C-10FB-BBA6-5153690C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82" y="2426951"/>
                <a:ext cx="2596727" cy="954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8A9BBD-9C51-CB47-54C2-6364E1143751}"/>
                  </a:ext>
                </a:extLst>
              </p:cNvPr>
              <p:cNvSpPr txBox="1"/>
              <p:nvPr/>
            </p:nvSpPr>
            <p:spPr>
              <a:xfrm>
                <a:off x="514350" y="3463290"/>
                <a:ext cx="7155180" cy="103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;     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8A9BBD-9C51-CB47-54C2-6364E114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3463290"/>
                <a:ext cx="7155180" cy="1034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84E8-C3BF-0A2B-FF8B-A861D1C1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1784498-EED4-032F-F801-F8BDB05F48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44691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In a laboratory experiment two samples gave the following results:</a:t>
                </a:r>
                <a:endParaRPr lang="en-IN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US" dirty="0"/>
              </a:p>
              <a:p>
                <a:r>
                  <a:rPr lang="en-US" dirty="0"/>
                  <a:t>Test the equality of sample variances at 5 % level of significance.</a:t>
                </a: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11, 9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=3.10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F1784498-EED4-032F-F801-F8BDB05F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4469131"/>
              </a:xfrm>
              <a:prstGeom prst="rect">
                <a:avLst/>
              </a:prstGeom>
              <a:blipFill>
                <a:blip r:embed="rId2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EF2A9B8-74CA-518D-262B-22AB1920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1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5D38F4-7518-5F14-65E5-351926540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67389"/>
              </p:ext>
            </p:extLst>
          </p:nvPr>
        </p:nvGraphicFramePr>
        <p:xfrm>
          <a:off x="220101" y="1652110"/>
          <a:ext cx="10189694" cy="213219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85824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837006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262653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Sample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II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108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9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31B6-14ED-3D6C-E8F0-8AC965A8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F20E-C82A-FCB1-45C5-C6557CC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7FB7-2F16-9B99-141D-6C59AB96C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</p:spPr>
            <p:txBody>
              <a:bodyPr/>
              <a:lstStyle/>
              <a:p>
                <a:pPr lvl="0"/>
                <a:r>
                  <a:rPr lang="en-US" dirty="0"/>
                  <a:t>An important aspect of the sampling theory is to study the test of significance, which will enable us to decide, on the basis of the results of the sample.  </a:t>
                </a:r>
                <a:endParaRPr lang="en-IN" dirty="0"/>
              </a:p>
              <a:p>
                <a:pPr lvl="0"/>
                <a:r>
                  <a:rPr lang="en-US" dirty="0"/>
                  <a:t>For applying the tests of significance, </a:t>
                </a:r>
                <a:r>
                  <a:rPr lang="en-US" b="1" dirty="0"/>
                  <a:t>we first set up a hypothesis </a:t>
                </a:r>
                <a:r>
                  <a:rPr lang="en-US" dirty="0"/>
                  <a:t>which is a </a:t>
                </a:r>
                <a:r>
                  <a:rPr lang="en-US" b="1" dirty="0">
                    <a:solidFill>
                      <a:schemeClr val="accent3">
                        <a:lumMod val="50000"/>
                      </a:schemeClr>
                    </a:solidFill>
                  </a:rPr>
                  <a:t>definite statement about the population parameter known as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null hypothesis</a:t>
                </a:r>
                <a:r>
                  <a:rPr lang="en-US" b="1" dirty="0"/>
                  <a:t>,</a:t>
                </a:r>
                <a:r>
                  <a:rPr lang="en-US" dirty="0"/>
                  <a:t> denoted by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Note that,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generally in equality</a:t>
                </a:r>
                <a:r>
                  <a:rPr lang="en-US" dirty="0"/>
                  <a:t>.</a:t>
                </a:r>
              </a:p>
              <a:p>
                <a:r>
                  <a:rPr lang="en-US" b="1" dirty="0">
                    <a:solidFill>
                      <a:schemeClr val="accent3">
                        <a:lumMod val="50000"/>
                      </a:schemeClr>
                    </a:solidFill>
                  </a:rPr>
                  <a:t>Any hypothesis which is complementary to the null hypothesis</a:t>
                </a:r>
                <a:r>
                  <a:rPr lang="en-US" dirty="0"/>
                  <a:t> is known as an </a:t>
                </a:r>
                <a:r>
                  <a:rPr lang="en-US" b="1" dirty="0">
                    <a:solidFill>
                      <a:srgbClr val="FF0000"/>
                    </a:solidFill>
                  </a:rPr>
                  <a:t>alternative hypothesis</a:t>
                </a:r>
                <a:r>
                  <a:rPr lang="en-US" dirty="0"/>
                  <a:t> denoted by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7FB7-2F16-9B99-141D-6C59AB96C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2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99286-48BF-987A-2101-5A2EEFAC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E9AD-0CDD-87FF-2605-D47580DD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F4B13-7702-EA96-AE6C-830E56943DF5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EED61-5306-599C-8889-58091B8D03D3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6AC7EF-03A0-0BB7-046B-E59710E988DB}"/>
                  </a:ext>
                </a:extLst>
              </p:cNvPr>
              <p:cNvSpPr/>
              <p:nvPr/>
            </p:nvSpPr>
            <p:spPr>
              <a:xfrm>
                <a:off x="35216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B6AC7EF-03A0-0BB7-046B-E59710E98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68C19C4-2747-A689-4369-6D410F40687D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D12B60-6129-2F0E-23E9-DDCC8AEC15DA}"/>
                  </a:ext>
                </a:extLst>
              </p:cNvPr>
              <p:cNvSpPr/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D12B60-6129-2F0E-23E9-DDCC8AEC1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B5F7A3-C730-8937-6372-486B6866771D}"/>
                  </a:ext>
                </a:extLst>
              </p:cNvPr>
              <p:cNvSpPr txBox="1"/>
              <p:nvPr/>
            </p:nvSpPr>
            <p:spPr>
              <a:xfrm>
                <a:off x="26508" y="2957889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B5F7A3-C730-8937-6372-486B6866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8" y="2957889"/>
                <a:ext cx="21704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6FDD7C-9450-94AD-1B7E-787F3094E2E1}"/>
                  </a:ext>
                </a:extLst>
              </p:cNvPr>
              <p:cNvSpPr txBox="1"/>
              <p:nvPr/>
            </p:nvSpPr>
            <p:spPr>
              <a:xfrm>
                <a:off x="2699301" y="2905780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6FDD7C-9450-94AD-1B7E-787F3094E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01" y="2905780"/>
                <a:ext cx="2170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6BA16C-0939-3DD6-646A-1388F11A6EDC}"/>
                  </a:ext>
                </a:extLst>
              </p:cNvPr>
              <p:cNvSpPr/>
              <p:nvPr/>
            </p:nvSpPr>
            <p:spPr>
              <a:xfrm>
                <a:off x="-68082" y="3614515"/>
                <a:ext cx="24736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6BA16C-0939-3DD6-646A-1388F11A6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082" y="3614515"/>
                <a:ext cx="24736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F59277-99D4-0F10-67D9-1231F47C388F}"/>
                  </a:ext>
                </a:extLst>
              </p:cNvPr>
              <p:cNvSpPr/>
              <p:nvPr/>
            </p:nvSpPr>
            <p:spPr>
              <a:xfrm>
                <a:off x="2740244" y="3568059"/>
                <a:ext cx="2382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F59277-99D4-0F10-67D9-1231F47C3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244" y="3568059"/>
                <a:ext cx="23822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C0408B-C390-B3CD-1218-E488F6C6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966464"/>
              </p:ext>
            </p:extLst>
          </p:nvPr>
        </p:nvGraphicFramePr>
        <p:xfrm>
          <a:off x="6616245" y="752019"/>
          <a:ext cx="5543556" cy="20050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34763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436433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543432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428928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II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108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6654F-CAD7-D6CD-4A07-C9980A5AE925}"/>
                  </a:ext>
                </a:extLst>
              </p:cNvPr>
              <p:cNvSpPr txBox="1"/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6654F-CAD7-D6CD-4A07-C9980A5A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533432-F200-BB01-1B28-BBB432DC88CE}"/>
                  </a:ext>
                </a:extLst>
              </p:cNvPr>
              <p:cNvSpPr txBox="1"/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533432-F200-BB01-1B28-BBB432DC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5DED57-7F27-A025-A39F-CB1F38E4A424}"/>
                  </a:ext>
                </a:extLst>
              </p:cNvPr>
              <p:cNvSpPr txBox="1"/>
              <p:nvPr/>
            </p:nvSpPr>
            <p:spPr>
              <a:xfrm>
                <a:off x="2546894" y="4305852"/>
                <a:ext cx="2116354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5DED57-7F27-A025-A39F-CB1F38E4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4" y="4305852"/>
                <a:ext cx="2116354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E5D60E-97C7-2550-ADD8-BD49A07073DD}"/>
                  </a:ext>
                </a:extLst>
              </p:cNvPr>
              <p:cNvSpPr txBox="1"/>
              <p:nvPr/>
            </p:nvSpPr>
            <p:spPr>
              <a:xfrm>
                <a:off x="4439383" y="4530782"/>
                <a:ext cx="12756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E5D60E-97C7-2550-ADD8-BD49A0707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83" y="4530782"/>
                <a:ext cx="12756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8368BD-B952-E507-34C0-1091997D68AA}"/>
                  </a:ext>
                </a:extLst>
              </p:cNvPr>
              <p:cNvSpPr txBox="1"/>
              <p:nvPr/>
            </p:nvSpPr>
            <p:spPr>
              <a:xfrm>
                <a:off x="2551611" y="5499193"/>
                <a:ext cx="2116354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108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8368BD-B952-E507-34C0-1091997D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11" y="5499193"/>
                <a:ext cx="2116354" cy="8991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26ECA6-EAFC-5BA1-5A95-CF8EC4DA4106}"/>
                  </a:ext>
                </a:extLst>
              </p:cNvPr>
              <p:cNvSpPr txBox="1"/>
              <p:nvPr/>
            </p:nvSpPr>
            <p:spPr>
              <a:xfrm>
                <a:off x="4527816" y="5700140"/>
                <a:ext cx="1969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117.8182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26ECA6-EAFC-5BA1-5A95-CF8EC4DA4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6" y="5700140"/>
                <a:ext cx="19694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7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5" grpId="0"/>
      <p:bldP spid="10" grpId="0"/>
      <p:bldP spid="12" grpId="0"/>
      <p:bldP spid="13" grpId="0"/>
      <p:bldP spid="14" grpId="0"/>
      <p:bldP spid="1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148F-666B-9020-4771-5F920447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03CA-D2BB-8002-2E7A-73A974B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3054EE-A5A1-5F87-4D66-78FDF7879DD3}"/>
                  </a:ext>
                </a:extLst>
              </p:cNvPr>
              <p:cNvSpPr/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3054EE-A5A1-5F87-4D66-78FDF7879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4C32C36-45C5-ECDC-4047-B38AFF5A71A5}"/>
                  </a:ext>
                </a:extLst>
              </p:cNvPr>
              <p:cNvSpPr/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4C32C36-45C5-ECDC-4047-B38AFF5A7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D67E81-617C-222C-9A62-F9E3618A3074}"/>
                  </a:ext>
                </a:extLst>
              </p:cNvPr>
              <p:cNvSpPr/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D67E81-617C-222C-9A62-F9E3618A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4637EA-67CD-DAF4-C43C-827AE4C08ED9}"/>
                  </a:ext>
                </a:extLst>
              </p:cNvPr>
              <p:cNvSpPr/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4637EA-67CD-DAF4-C43C-827AE4C08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0BD732-08E8-72A0-878D-8EF68E1CECF8}"/>
                  </a:ext>
                </a:extLst>
              </p:cNvPr>
              <p:cNvSpPr txBox="1"/>
              <p:nvPr/>
            </p:nvSpPr>
            <p:spPr>
              <a:xfrm>
                <a:off x="-202552" y="2711881"/>
                <a:ext cx="462596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0BD732-08E8-72A0-878D-8EF68E1C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552" y="2711881"/>
                <a:ext cx="4625962" cy="717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B82517-B06E-59B9-4EA5-8F6C5D3ED130}"/>
                  </a:ext>
                </a:extLst>
              </p:cNvPr>
              <p:cNvSpPr/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B82517-B06E-59B9-4EA5-8F6C5D3ED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91E8C1-6974-C941-4B6D-D0ECBE881A21}"/>
              </a:ext>
            </a:extLst>
          </p:cNvPr>
          <p:cNvSpPr txBox="1"/>
          <p:nvPr/>
        </p:nvSpPr>
        <p:spPr>
          <a:xfrm>
            <a:off x="2829310" y="879701"/>
            <a:ext cx="6853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i.e., The variances of the two populations are equal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D9C23-AA1B-CA68-7580-37B872045496}"/>
              </a:ext>
            </a:extLst>
          </p:cNvPr>
          <p:cNvSpPr txBox="1"/>
          <p:nvPr/>
        </p:nvSpPr>
        <p:spPr>
          <a:xfrm>
            <a:off x="2848144" y="1547324"/>
            <a:ext cx="8500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i.e., The variances of the two populations are not equal</a:t>
            </a:r>
            <a:endParaRPr lang="en-IN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3DF417-A942-B98E-5D7F-ACB6275ACB1E}"/>
                  </a:ext>
                </a:extLst>
              </p:cNvPr>
              <p:cNvSpPr/>
              <p:nvPr/>
            </p:nvSpPr>
            <p:spPr>
              <a:xfrm>
                <a:off x="9906199" y="602317"/>
                <a:ext cx="16933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3DF417-A942-B98E-5D7F-ACB6275AC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99" y="602317"/>
                <a:ext cx="169331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B4573-44FC-7A6B-14E6-778908520FA8}"/>
                  </a:ext>
                </a:extLst>
              </p:cNvPr>
              <p:cNvSpPr/>
              <p:nvPr/>
            </p:nvSpPr>
            <p:spPr>
              <a:xfrm>
                <a:off x="9959330" y="971481"/>
                <a:ext cx="15893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B4573-44FC-7A6B-14E6-778908520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30" y="971481"/>
                <a:ext cx="15893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680968-24EF-8875-07D5-B64182D24AAA}"/>
                  </a:ext>
                </a:extLst>
              </p:cNvPr>
              <p:cNvSpPr txBox="1"/>
              <p:nvPr/>
            </p:nvSpPr>
            <p:spPr>
              <a:xfrm>
                <a:off x="9968591" y="1358337"/>
                <a:ext cx="1589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680968-24EF-8875-07D5-B64182D24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591" y="1358337"/>
                <a:ext cx="158936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D7DBA2-41D6-0C27-E86E-AFAA503830E5}"/>
                  </a:ext>
                </a:extLst>
              </p:cNvPr>
              <p:cNvSpPr txBox="1"/>
              <p:nvPr/>
            </p:nvSpPr>
            <p:spPr>
              <a:xfrm>
                <a:off x="9977374" y="1812857"/>
                <a:ext cx="1580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D7DBA2-41D6-0C27-E86E-AFAA50383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74" y="1812857"/>
                <a:ext cx="15805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D48CC1-E92B-8DFC-ABE5-7D10479CD91C}"/>
                  </a:ext>
                </a:extLst>
              </p:cNvPr>
              <p:cNvSpPr/>
              <p:nvPr/>
            </p:nvSpPr>
            <p:spPr>
              <a:xfrm>
                <a:off x="9977374" y="2291714"/>
                <a:ext cx="16933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D48CC1-E92B-8DFC-ABE5-7D10479CD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74" y="2291714"/>
                <a:ext cx="16933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0D89C1-1223-3E3E-AE5C-1B27F498B081}"/>
                  </a:ext>
                </a:extLst>
              </p:cNvPr>
              <p:cNvSpPr/>
              <p:nvPr/>
            </p:nvSpPr>
            <p:spPr>
              <a:xfrm>
                <a:off x="9959508" y="2715293"/>
                <a:ext cx="19295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0D89C1-1223-3E3E-AE5C-1B27F498B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508" y="2715293"/>
                <a:ext cx="1929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FD058E-942E-E2DE-4C77-AF22AE13AAE6}"/>
                  </a:ext>
                </a:extLst>
              </p:cNvPr>
              <p:cNvSpPr/>
              <p:nvPr/>
            </p:nvSpPr>
            <p:spPr>
              <a:xfrm>
                <a:off x="9493016" y="3739722"/>
                <a:ext cx="2831906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117.8182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FD058E-942E-E2DE-4C77-AF22AE13A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016" y="3739722"/>
                <a:ext cx="2831906" cy="5518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3BF04A-915C-469B-B4E3-089C24912097}"/>
                  </a:ext>
                </a:extLst>
              </p:cNvPr>
              <p:cNvSpPr/>
              <p:nvPr/>
            </p:nvSpPr>
            <p:spPr>
              <a:xfrm>
                <a:off x="9948078" y="3213080"/>
                <a:ext cx="1988012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3BF04A-915C-469B-B4E3-089C24912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078" y="3213080"/>
                <a:ext cx="1988012" cy="5518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32312F-3822-DD80-7DE1-CF653740522F}"/>
                  </a:ext>
                </a:extLst>
              </p:cNvPr>
              <p:cNvSpPr txBox="1"/>
              <p:nvPr/>
            </p:nvSpPr>
            <p:spPr>
              <a:xfrm>
                <a:off x="3811475" y="2684886"/>
                <a:ext cx="378014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32312F-3822-DD80-7DE1-CF6537405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75" y="2684886"/>
                <a:ext cx="3780142" cy="7171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17B3B7-4916-7712-574D-681AF3D34632}"/>
                  </a:ext>
                </a:extLst>
              </p:cNvPr>
              <p:cNvSpPr txBox="1"/>
              <p:nvPr/>
            </p:nvSpPr>
            <p:spPr>
              <a:xfrm>
                <a:off x="3822905" y="3250397"/>
                <a:ext cx="2261665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17B3B7-4916-7712-574D-681AF3D34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05" y="3250397"/>
                <a:ext cx="2261665" cy="7171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AF2C1F-7C8C-CE46-3F3C-3473019683B9}"/>
                  </a:ext>
                </a:extLst>
              </p:cNvPr>
              <p:cNvSpPr/>
              <p:nvPr/>
            </p:nvSpPr>
            <p:spPr>
              <a:xfrm>
                <a:off x="282488" y="4234880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AF2C1F-7C8C-CE46-3F3C-347301968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8" y="4234880"/>
                <a:ext cx="1318866" cy="523220"/>
              </a:xfrm>
              <a:prstGeom prst="rect">
                <a:avLst/>
              </a:prstGeom>
              <a:blipFill>
                <a:blip r:embed="rId19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0F895C-F562-582E-7355-3AE81D9E590A}"/>
                  </a:ext>
                </a:extLst>
              </p:cNvPr>
              <p:cNvSpPr txBox="1"/>
              <p:nvPr/>
            </p:nvSpPr>
            <p:spPr>
              <a:xfrm>
                <a:off x="1136102" y="3979041"/>
                <a:ext cx="2428875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0F895C-F562-582E-7355-3AE81D9E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2" y="3979041"/>
                <a:ext cx="2428875" cy="10273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68659-4FC4-B1C6-1370-F5B91A7CEF6C}"/>
                  </a:ext>
                </a:extLst>
              </p:cNvPr>
              <p:cNvSpPr txBox="1"/>
              <p:nvPr/>
            </p:nvSpPr>
            <p:spPr>
              <a:xfrm>
                <a:off x="3334473" y="4041031"/>
                <a:ext cx="2083347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17.8182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68659-4FC4-B1C6-1370-F5B91A7C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73" y="4041031"/>
                <a:ext cx="2083347" cy="89915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A1B348-7E43-BFD0-5DBF-692E9E162C68}"/>
                  </a:ext>
                </a:extLst>
              </p:cNvPr>
              <p:cNvSpPr txBox="1"/>
              <p:nvPr/>
            </p:nvSpPr>
            <p:spPr>
              <a:xfrm>
                <a:off x="5195226" y="4268973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=1.1781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A1B348-7E43-BFD0-5DBF-692E9E162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26" y="4268973"/>
                <a:ext cx="191738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2044F0-B2DE-19E3-9BC8-7467462348B1}"/>
                  </a:ext>
                </a:extLst>
              </p:cNvPr>
              <p:cNvSpPr txBox="1"/>
              <p:nvPr/>
            </p:nvSpPr>
            <p:spPr>
              <a:xfrm>
                <a:off x="6915629" y="4231404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2044F0-B2DE-19E3-9BC8-746746234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629" y="4231404"/>
                <a:ext cx="57438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93C716-4381-A628-C34E-410D7DEA43DB}"/>
                  </a:ext>
                </a:extLst>
              </p:cNvPr>
              <p:cNvSpPr txBox="1"/>
              <p:nvPr/>
            </p:nvSpPr>
            <p:spPr>
              <a:xfrm>
                <a:off x="7439466" y="4240660"/>
                <a:ext cx="32735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11, 9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=3.10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93C716-4381-A628-C34E-410D7DEA4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66" y="4240660"/>
                <a:ext cx="327353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3FCB1AE3-686B-F75F-C0DD-001651E342F6}"/>
              </a:ext>
            </a:extLst>
          </p:cNvPr>
          <p:cNvSpPr/>
          <p:nvPr/>
        </p:nvSpPr>
        <p:spPr>
          <a:xfrm>
            <a:off x="306786" y="525693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3D0591-73E0-B298-2EF2-EBC3E19CE1DB}"/>
                  </a:ext>
                </a:extLst>
              </p:cNvPr>
              <p:cNvSpPr txBox="1"/>
              <p:nvPr/>
            </p:nvSpPr>
            <p:spPr>
              <a:xfrm>
                <a:off x="2224810" y="5265347"/>
                <a:ext cx="2346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3D0591-73E0-B298-2EF2-EBC3E19C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10" y="5265347"/>
                <a:ext cx="2346242" cy="523220"/>
              </a:xfrm>
              <a:prstGeom prst="rect">
                <a:avLst/>
              </a:prstGeom>
              <a:blipFill>
                <a:blip r:embed="rId25"/>
                <a:stretch>
                  <a:fillRect l="-545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1E801B6-841E-1565-3F71-D1B8488B4AAE}"/>
              </a:ext>
            </a:extLst>
          </p:cNvPr>
          <p:cNvSpPr txBox="1"/>
          <p:nvPr/>
        </p:nvSpPr>
        <p:spPr>
          <a:xfrm>
            <a:off x="4297680" y="5293860"/>
            <a:ext cx="7587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The two population have the same variances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090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43" grpId="0"/>
      <p:bldP spid="4" grpId="0"/>
      <p:bldP spid="6" grpId="0"/>
      <p:bldP spid="11" grpId="0"/>
      <p:bldP spid="37" grpId="0"/>
      <p:bldP spid="38" grpId="0"/>
      <p:bldP spid="39" grpId="0"/>
      <p:bldP spid="40" grpId="0"/>
      <p:bldP spid="42" grpId="0"/>
      <p:bldP spid="47" grpId="0"/>
      <p:bldP spid="48" grpId="0"/>
      <p:bldP spid="50" grpId="0"/>
      <p:bldP spid="51" grpId="0"/>
      <p:bldP spid="52" grpId="0"/>
      <p:bldP spid="5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BD97-1178-A846-B844-581578D5E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C90F11A-A08D-1037-D0D3-673713F31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46977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time taken by workers in performing a job by method I and method II is given below. </a:t>
                </a:r>
              </a:p>
              <a:p>
                <a:endParaRPr lang="en-IN" dirty="0"/>
              </a:p>
              <a:p>
                <a:endParaRPr lang="en-US" dirty="0"/>
              </a:p>
              <a:p>
                <a:r>
                  <a:rPr lang="en-US" dirty="0"/>
                  <a:t>Do the data show that the variances of time distribution in a population from which these samples are drawn do not differ significantly?</a:t>
                </a: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6, 4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=6.16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C90F11A-A08D-1037-D0D3-673713F31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4697731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84A3C8F-FBAA-F894-7912-8DA7359B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B6D0A1-076D-6102-8438-5F7B45DC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01556"/>
              </p:ext>
            </p:extLst>
          </p:nvPr>
        </p:nvGraphicFramePr>
        <p:xfrm>
          <a:off x="188327" y="2091779"/>
          <a:ext cx="10132963" cy="144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94803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58089673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725427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Method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26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Method 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33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35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34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99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BB8E2-D0EF-AE19-B544-F714994B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B379-337C-EC78-C813-E84E8D91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C84AB-C2E1-C740-0BB8-DAADDF6F6F99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A3FB0-58DA-5BDF-9FCB-E6BCAB170207}"/>
              </a:ext>
            </a:extLst>
          </p:cNvPr>
          <p:cNvSpPr/>
          <p:nvPr/>
        </p:nvSpPr>
        <p:spPr>
          <a:xfrm>
            <a:off x="203649" y="169497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Method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B9F7DD-6F52-A715-E131-6C22F1473B35}"/>
                  </a:ext>
                </a:extLst>
              </p:cNvPr>
              <p:cNvSpPr/>
              <p:nvPr/>
            </p:nvSpPr>
            <p:spPr>
              <a:xfrm>
                <a:off x="237864" y="238127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B9F7DD-6F52-A715-E131-6C22F1473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64" y="238127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509D3FA-AA1F-F066-6D9F-AF9CAFE2841F}"/>
              </a:ext>
            </a:extLst>
          </p:cNvPr>
          <p:cNvSpPr/>
          <p:nvPr/>
        </p:nvSpPr>
        <p:spPr>
          <a:xfrm>
            <a:off x="2517765" y="169471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Method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293268-9E17-E041-D543-DCDF1B645078}"/>
                  </a:ext>
                </a:extLst>
              </p:cNvPr>
              <p:cNvSpPr/>
              <p:nvPr/>
            </p:nvSpPr>
            <p:spPr>
              <a:xfrm>
                <a:off x="2675978" y="232351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293268-9E17-E041-D543-DCDF1B645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978" y="232351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AC917C4-0646-1D74-865B-99A89E38F75E}"/>
                  </a:ext>
                </a:extLst>
              </p:cNvPr>
              <p:cNvSpPr/>
              <p:nvPr/>
            </p:nvSpPr>
            <p:spPr>
              <a:xfrm>
                <a:off x="22151" y="3089884"/>
                <a:ext cx="24736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16.16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AC917C4-0646-1D74-865B-99A89E38F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" y="3089884"/>
                <a:ext cx="24736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5DEB9A-B916-7C13-191E-24864F505D91}"/>
                  </a:ext>
                </a:extLst>
              </p:cNvPr>
              <p:cNvSpPr/>
              <p:nvPr/>
            </p:nvSpPr>
            <p:spPr>
              <a:xfrm>
                <a:off x="2473114" y="3073615"/>
                <a:ext cx="28075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19.1020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5DEB9A-B916-7C13-191E-24864F505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14" y="3073615"/>
                <a:ext cx="280754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55100-B12F-6C9B-F7FC-F35F24B5E7E9}"/>
                  </a:ext>
                </a:extLst>
              </p:cNvPr>
              <p:cNvSpPr txBox="1"/>
              <p:nvPr/>
            </p:nvSpPr>
            <p:spPr>
              <a:xfrm>
                <a:off x="217977" y="5037078"/>
                <a:ext cx="2626141" cy="103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55100-B12F-6C9B-F7FC-F35F24B5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5037078"/>
                <a:ext cx="2626141" cy="1034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16023C-1C53-5511-58A8-C674C25BF4E0}"/>
                  </a:ext>
                </a:extLst>
              </p:cNvPr>
              <p:cNvSpPr txBox="1"/>
              <p:nvPr/>
            </p:nvSpPr>
            <p:spPr>
              <a:xfrm>
                <a:off x="176511" y="3806551"/>
                <a:ext cx="2529677" cy="1033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16023C-1C53-5511-58A8-C674C25BF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1" y="3806551"/>
                <a:ext cx="2529677" cy="1033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FFCA6-287E-C081-6F65-1AE964417538}"/>
                  </a:ext>
                </a:extLst>
              </p:cNvPr>
              <p:cNvSpPr txBox="1"/>
              <p:nvPr/>
            </p:nvSpPr>
            <p:spPr>
              <a:xfrm>
                <a:off x="2494461" y="3861185"/>
                <a:ext cx="2116354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16.16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FFCA6-287E-C081-6F65-1AE96441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461" y="3861185"/>
                <a:ext cx="2116354" cy="91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EFF7BD-3AD6-0DE0-275E-5A0C8CF0819D}"/>
                  </a:ext>
                </a:extLst>
              </p:cNvPr>
              <p:cNvSpPr txBox="1"/>
              <p:nvPr/>
            </p:nvSpPr>
            <p:spPr>
              <a:xfrm>
                <a:off x="4432049" y="4074420"/>
                <a:ext cx="12756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20.2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EFF7BD-3AD6-0DE0-275E-5A0C8CF0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9" y="4074420"/>
                <a:ext cx="12756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D2603-32D6-442B-5CC1-A8B80B84D3CB}"/>
                  </a:ext>
                </a:extLst>
              </p:cNvPr>
              <p:cNvSpPr txBox="1"/>
              <p:nvPr/>
            </p:nvSpPr>
            <p:spPr>
              <a:xfrm>
                <a:off x="2711631" y="5099143"/>
                <a:ext cx="2116354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19.1020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5D2603-32D6-442B-5CC1-A8B80B84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31" y="5099143"/>
                <a:ext cx="2116354" cy="907941"/>
              </a:xfrm>
              <a:prstGeom prst="rect">
                <a:avLst/>
              </a:prstGeom>
              <a:blipFill>
                <a:blip r:embed="rId10"/>
                <a:stretch>
                  <a:fillRect r="-2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52BCA2-C628-86EB-09A3-7E6557689A1E}"/>
                  </a:ext>
                </a:extLst>
              </p:cNvPr>
              <p:cNvSpPr txBox="1"/>
              <p:nvPr/>
            </p:nvSpPr>
            <p:spPr>
              <a:xfrm>
                <a:off x="4847856" y="5311520"/>
                <a:ext cx="19694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22.2856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52BCA2-C628-86EB-09A3-7E655768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56" y="5311520"/>
                <a:ext cx="196940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1FEF8F-4D03-3EF0-C8E6-FA6805ADC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63365"/>
              </p:ext>
            </p:extLst>
          </p:nvPr>
        </p:nvGraphicFramePr>
        <p:xfrm>
          <a:off x="4313572" y="744285"/>
          <a:ext cx="7837251" cy="12545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42863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972447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954767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63607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88404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  <a:gridCol w="786798">
                  <a:extLst>
                    <a:ext uri="{9D8B030D-6E8A-4147-A177-3AD203B41FA5}">
                      <a16:colId xmlns:a16="http://schemas.microsoft.com/office/drawing/2014/main" val="2580896732"/>
                    </a:ext>
                  </a:extLst>
                </a:gridCol>
                <a:gridCol w="848681">
                  <a:extLst>
                    <a:ext uri="{9D8B030D-6E8A-4147-A177-3AD203B41FA5}">
                      <a16:colId xmlns:a16="http://schemas.microsoft.com/office/drawing/2014/main" val="372542786"/>
                    </a:ext>
                  </a:extLst>
                </a:gridCol>
              </a:tblGrid>
              <a:tr h="627250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Method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26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27250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Method 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33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34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DEDC59-8A57-7B4C-54D8-8528E7DFDAFC}"/>
              </a:ext>
            </a:extLst>
          </p:cNvPr>
          <p:cNvSpPr/>
          <p:nvPr/>
        </p:nvSpPr>
        <p:spPr>
          <a:xfrm>
            <a:off x="5280659" y="3050755"/>
            <a:ext cx="2451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002060"/>
                </a:solidFill>
              </a:rPr>
              <a:t>(use calculator)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9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9" grpId="0"/>
      <p:bldP spid="30" grpId="0"/>
      <p:bldP spid="5" grpId="0"/>
      <p:bldP spid="10" grpId="0"/>
      <p:bldP spid="12" grpId="0"/>
      <p:bldP spid="13" grpId="0"/>
      <p:bldP spid="14" grpId="0"/>
      <p:bldP spid="15" grpId="0"/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B1553-E7CE-22B6-2D83-502FDF93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879D-583F-A457-097C-FEFD15C0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51EB02-D11F-AF64-452C-0B5314BEAF5D}"/>
                  </a:ext>
                </a:extLst>
              </p:cNvPr>
              <p:cNvSpPr/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3054EE-A5A1-5F87-4D66-78FDF7879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D1BB312-F246-96D8-E045-94FA23C642C1}"/>
                  </a:ext>
                </a:extLst>
              </p:cNvPr>
              <p:cNvSpPr/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4C32C36-45C5-ECDC-4047-B38AFF5A7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8F4405-BE7E-BFDD-5494-984B7A878230}"/>
                  </a:ext>
                </a:extLst>
              </p:cNvPr>
              <p:cNvSpPr/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D67E81-617C-222C-9A62-F9E3618A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3DD7AE-CA07-DBB2-78D2-214253B71575}"/>
                  </a:ext>
                </a:extLst>
              </p:cNvPr>
              <p:cNvSpPr/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4637EA-67CD-DAF4-C43C-827AE4C08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073E59-372B-F655-9184-8295C69CB333}"/>
                  </a:ext>
                </a:extLst>
              </p:cNvPr>
              <p:cNvSpPr txBox="1"/>
              <p:nvPr/>
            </p:nvSpPr>
            <p:spPr>
              <a:xfrm>
                <a:off x="-202552" y="2711881"/>
                <a:ext cx="462596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0BD732-08E8-72A0-878D-8EF68E1C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552" y="2711881"/>
                <a:ext cx="4625962" cy="717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0FD422-15C6-E86F-5C9D-BF727736D54A}"/>
                  </a:ext>
                </a:extLst>
              </p:cNvPr>
              <p:cNvSpPr/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B82517-B06E-59B9-4EA5-8F6C5D3ED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55C036B-681A-60E8-D631-52B1B22CC96F}"/>
              </a:ext>
            </a:extLst>
          </p:cNvPr>
          <p:cNvSpPr txBox="1"/>
          <p:nvPr/>
        </p:nvSpPr>
        <p:spPr>
          <a:xfrm>
            <a:off x="2829309" y="879701"/>
            <a:ext cx="5388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Data do not differ significantly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AB2A9-D34A-37F3-627F-48142D46BFC7}"/>
              </a:ext>
            </a:extLst>
          </p:cNvPr>
          <p:cNvSpPr txBox="1"/>
          <p:nvPr/>
        </p:nvSpPr>
        <p:spPr>
          <a:xfrm>
            <a:off x="2848145" y="1547324"/>
            <a:ext cx="5198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Data differ significantly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FE1658-8E16-3020-B896-095A410A9598}"/>
                  </a:ext>
                </a:extLst>
              </p:cNvPr>
              <p:cNvSpPr txBox="1"/>
              <p:nvPr/>
            </p:nvSpPr>
            <p:spPr>
              <a:xfrm>
                <a:off x="3811475" y="2707746"/>
                <a:ext cx="378014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FE1658-8E16-3020-B896-095A410A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75" y="2707746"/>
                <a:ext cx="3780142" cy="717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9C9D69-0D5E-6D6E-F098-C115E1E6D0AF}"/>
                  </a:ext>
                </a:extLst>
              </p:cNvPr>
              <p:cNvSpPr txBox="1"/>
              <p:nvPr/>
            </p:nvSpPr>
            <p:spPr>
              <a:xfrm>
                <a:off x="3822905" y="3273257"/>
                <a:ext cx="2261665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9C9D69-0D5E-6D6E-F098-C115E1E6D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05" y="3273257"/>
                <a:ext cx="2261665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BD4F81-D86E-2DA8-AE14-BE03F07B0214}"/>
                  </a:ext>
                </a:extLst>
              </p:cNvPr>
              <p:cNvSpPr/>
              <p:nvPr/>
            </p:nvSpPr>
            <p:spPr>
              <a:xfrm>
                <a:off x="282488" y="4680650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BD4F81-D86E-2DA8-AE14-BE03F07B0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8" y="4680650"/>
                <a:ext cx="1318866" cy="523220"/>
              </a:xfrm>
              <a:prstGeom prst="rect">
                <a:avLst/>
              </a:prstGeom>
              <a:blipFill>
                <a:blip r:embed="rId10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D58ED3-F7D7-932E-C5C1-C35AE47943EB}"/>
                  </a:ext>
                </a:extLst>
              </p:cNvPr>
              <p:cNvSpPr txBox="1"/>
              <p:nvPr/>
            </p:nvSpPr>
            <p:spPr>
              <a:xfrm>
                <a:off x="1136102" y="4424811"/>
                <a:ext cx="2428875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D58ED3-F7D7-932E-C5C1-C35AE4794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2" y="4424811"/>
                <a:ext cx="2428875" cy="10273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B17995-264A-7541-4010-D6E00310D3E6}"/>
                  </a:ext>
                </a:extLst>
              </p:cNvPr>
              <p:cNvSpPr txBox="1"/>
              <p:nvPr/>
            </p:nvSpPr>
            <p:spPr>
              <a:xfrm>
                <a:off x="3334473" y="4486801"/>
                <a:ext cx="208334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2.2856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B17995-264A-7541-4010-D6E00310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73" y="4486801"/>
                <a:ext cx="2083347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681467-2A95-A943-8394-3E6973318362}"/>
                  </a:ext>
                </a:extLst>
              </p:cNvPr>
              <p:cNvSpPr txBox="1"/>
              <p:nvPr/>
            </p:nvSpPr>
            <p:spPr>
              <a:xfrm>
                <a:off x="5195226" y="4714743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1.1032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681467-2A95-A943-8394-3E6973318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26" y="4714743"/>
                <a:ext cx="19173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A19C9A-1A43-6057-D422-A59C371A70CC}"/>
                  </a:ext>
                </a:extLst>
              </p:cNvPr>
              <p:cNvSpPr txBox="1"/>
              <p:nvPr/>
            </p:nvSpPr>
            <p:spPr>
              <a:xfrm>
                <a:off x="7007069" y="4677174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A19C9A-1A43-6057-D422-A59C371A7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069" y="4677174"/>
                <a:ext cx="57438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009BC1-D850-7CCE-EEBA-3CED174BB677}"/>
                  </a:ext>
                </a:extLst>
              </p:cNvPr>
              <p:cNvSpPr txBox="1"/>
              <p:nvPr/>
            </p:nvSpPr>
            <p:spPr>
              <a:xfrm>
                <a:off x="7439466" y="4686430"/>
                <a:ext cx="32735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009BC1-D850-7CCE-EEBA-3CED174B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66" y="4686430"/>
                <a:ext cx="327353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BC94C63-A5FC-FBD1-194B-D890F72C25A6}"/>
              </a:ext>
            </a:extLst>
          </p:cNvPr>
          <p:cNvSpPr/>
          <p:nvPr/>
        </p:nvSpPr>
        <p:spPr>
          <a:xfrm>
            <a:off x="306786" y="570270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B0E7F90-9E20-258C-929E-9AE1F6C6926F}"/>
                  </a:ext>
                </a:extLst>
              </p:cNvPr>
              <p:cNvSpPr txBox="1"/>
              <p:nvPr/>
            </p:nvSpPr>
            <p:spPr>
              <a:xfrm>
                <a:off x="2224810" y="5711117"/>
                <a:ext cx="2346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B0E7F90-9E20-258C-929E-9AE1F6C69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810" y="5711117"/>
                <a:ext cx="2346242" cy="523220"/>
              </a:xfrm>
              <a:prstGeom prst="rect">
                <a:avLst/>
              </a:prstGeom>
              <a:blipFill>
                <a:blip r:embed="rId16"/>
                <a:stretch>
                  <a:fillRect l="-545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0C4A387-481C-7BB7-DACA-696532BE80DF}"/>
              </a:ext>
            </a:extLst>
          </p:cNvPr>
          <p:cNvSpPr txBox="1"/>
          <p:nvPr/>
        </p:nvSpPr>
        <p:spPr>
          <a:xfrm>
            <a:off x="4356752" y="5710258"/>
            <a:ext cx="5783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</a:rPr>
              <a:t>Data do not differ significantly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D12814F-F827-D9E7-AFDC-B1A51A8C9F24}"/>
                  </a:ext>
                </a:extLst>
              </p:cNvPr>
              <p:cNvSpPr/>
              <p:nvPr/>
            </p:nvSpPr>
            <p:spPr>
              <a:xfrm>
                <a:off x="8934370" y="696627"/>
                <a:ext cx="15341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D12814F-F827-D9E7-AFDC-B1A51A8C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70" y="696627"/>
                <a:ext cx="153412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CD425E-4EB6-0B6A-79FB-2C53A313A9BC}"/>
                  </a:ext>
                </a:extLst>
              </p:cNvPr>
              <p:cNvSpPr/>
              <p:nvPr/>
            </p:nvSpPr>
            <p:spPr>
              <a:xfrm>
                <a:off x="9022769" y="1179287"/>
                <a:ext cx="13473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CD425E-4EB6-0B6A-79FB-2C53A313A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769" y="1179287"/>
                <a:ext cx="134738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03C0ACF-AC8E-CF67-27BA-C9E7811EDEA8}"/>
                  </a:ext>
                </a:extLst>
              </p:cNvPr>
              <p:cNvSpPr/>
              <p:nvPr/>
            </p:nvSpPr>
            <p:spPr>
              <a:xfrm>
                <a:off x="8933781" y="1666979"/>
                <a:ext cx="230646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16.16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03C0ACF-AC8E-CF67-27BA-C9E7811ED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1" y="1666979"/>
                <a:ext cx="230646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BEF8369-86C0-0296-90E7-67ED785485BB}"/>
                  </a:ext>
                </a:extLst>
              </p:cNvPr>
              <p:cNvSpPr/>
              <p:nvPr/>
            </p:nvSpPr>
            <p:spPr>
              <a:xfrm>
                <a:off x="9046655" y="2204647"/>
                <a:ext cx="25076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19.1020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BEF8369-86C0-0296-90E7-67ED7854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55" y="2204647"/>
                <a:ext cx="250768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35EF37-5203-E000-6D43-6434C3B5A7AA}"/>
                  </a:ext>
                </a:extLst>
              </p:cNvPr>
              <p:cNvSpPr/>
              <p:nvPr/>
            </p:nvSpPr>
            <p:spPr>
              <a:xfrm>
                <a:off x="9048132" y="3356520"/>
                <a:ext cx="2509700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22.2856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35EF37-5203-E000-6D43-6434C3B5A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32" y="3356520"/>
                <a:ext cx="2509700" cy="5518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F95C63-BB61-0033-4A17-9875BBD6103B}"/>
                  </a:ext>
                </a:extLst>
              </p:cNvPr>
              <p:cNvSpPr/>
              <p:nvPr/>
            </p:nvSpPr>
            <p:spPr>
              <a:xfrm>
                <a:off x="9028848" y="2775073"/>
                <a:ext cx="1947040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=20.2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F95C63-BB61-0033-4A17-9875BBD61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48" y="2775073"/>
                <a:ext cx="1947040" cy="5518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595AA5-211E-684A-EFE3-C40B5A075ADD}"/>
                  </a:ext>
                </a:extLst>
              </p:cNvPr>
              <p:cNvSpPr txBox="1"/>
              <p:nvPr/>
            </p:nvSpPr>
            <p:spPr>
              <a:xfrm>
                <a:off x="9006840" y="3981610"/>
                <a:ext cx="32735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6, 4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=6.16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595AA5-211E-684A-EFE3-C40B5A07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40" y="3981610"/>
                <a:ext cx="327353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43" grpId="0"/>
      <p:bldP spid="4" grpId="0"/>
      <p:bldP spid="6" grpId="0"/>
      <p:bldP spid="11" grpId="0"/>
      <p:bldP spid="37" grpId="0"/>
      <p:bldP spid="38" grpId="0"/>
      <p:bldP spid="39" grpId="0"/>
      <p:bldP spid="40" grpId="0"/>
      <p:bldP spid="42" grpId="0"/>
      <p:bldP spid="47" grpId="0"/>
      <p:bldP spid="48" grpId="0"/>
      <p:bldP spid="50" grpId="0"/>
      <p:bldP spid="51" grpId="0"/>
      <p:bldP spid="52" grpId="0"/>
      <p:bldP spid="5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BF37C-07C4-73F6-3DBE-69B2D142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77817E4-F805-45B8-3E85-47512547C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45834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Two random samples gave the following data:</a:t>
                </a:r>
                <a:endParaRPr lang="en-IN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we conclude that the two samples have been drawn from the same normal population?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24, 15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=2.29  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0.05, 39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=2.0227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77817E4-F805-45B8-3E85-47512547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4583431"/>
              </a:xfrm>
              <a:prstGeom prst="rect">
                <a:avLst/>
              </a:prstGeom>
              <a:blipFill>
                <a:blip r:embed="rId2"/>
                <a:stretch>
                  <a:fillRect l="-1074" r="-1074" b="-3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5BF1037-5E9F-FCE9-8FB5-7ECB5A1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2B394F-4F85-1180-B4F8-88960C19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39011"/>
              </p:ext>
            </p:extLst>
          </p:nvPr>
        </p:nvGraphicFramePr>
        <p:xfrm>
          <a:off x="208671" y="1686400"/>
          <a:ext cx="10189694" cy="213219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85824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837006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262653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Sample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9.6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40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7107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II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16.5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16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A022F-01CE-32A0-E548-C19C3495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606D-B748-F6A8-A854-DAB9FCBB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B987F-5357-F02C-C13E-E85DE5C731B9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E0B86-BCFD-3790-759D-E66DE97729C5}"/>
              </a:ext>
            </a:extLst>
          </p:cNvPr>
          <p:cNvSpPr/>
          <p:nvPr/>
        </p:nvSpPr>
        <p:spPr>
          <a:xfrm>
            <a:off x="3923254" y="1322539"/>
            <a:ext cx="4345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Discussion about 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E9435-0083-CA06-5225-AB53613B355C}"/>
              </a:ext>
            </a:extLst>
          </p:cNvPr>
          <p:cNvSpPr txBox="1"/>
          <p:nvPr/>
        </p:nvSpPr>
        <p:spPr>
          <a:xfrm>
            <a:off x="171450" y="2448610"/>
            <a:ext cx="11738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“ Can we conclude that the two samples have been drawn from the </a:t>
            </a:r>
            <a:r>
              <a:rPr lang="en-US" sz="2800" b="1" dirty="0">
                <a:solidFill>
                  <a:srgbClr val="FF0000"/>
                </a:solidFill>
                <a:highlight>
                  <a:srgbClr val="00FFFF"/>
                </a:highlight>
              </a:rPr>
              <a:t>same normal </a:t>
            </a:r>
          </a:p>
          <a:p>
            <a:r>
              <a:rPr lang="en-US" sz="2800" b="1" dirty="0">
                <a:solidFill>
                  <a:srgbClr val="FF0000"/>
                </a:solidFill>
                <a:highlight>
                  <a:srgbClr val="00FFFF"/>
                </a:highlight>
              </a:rPr>
              <a:t>   population</a:t>
            </a:r>
            <a:r>
              <a:rPr lang="en-US" sz="2800" dirty="0">
                <a:solidFill>
                  <a:srgbClr val="002060"/>
                </a:solidFill>
              </a:rPr>
              <a:t> ? ”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245381-A03A-B897-7F0F-CEEC64A41F09}"/>
              </a:ext>
            </a:extLst>
          </p:cNvPr>
          <p:cNvSpPr/>
          <p:nvPr/>
        </p:nvSpPr>
        <p:spPr>
          <a:xfrm>
            <a:off x="92267" y="1972764"/>
            <a:ext cx="2336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Question is…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7D7DC5-990F-2F91-D04A-B58882D0CF7A}"/>
                  </a:ext>
                </a:extLst>
              </p:cNvPr>
              <p:cNvSpPr txBox="1"/>
              <p:nvPr/>
            </p:nvSpPr>
            <p:spPr>
              <a:xfrm>
                <a:off x="226694" y="3583168"/>
                <a:ext cx="11965306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 i.e., Normal distribution has two parameter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7D7DC5-990F-2F91-D04A-B58882D0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4" y="3583168"/>
                <a:ext cx="11965306" cy="578685"/>
              </a:xfrm>
              <a:prstGeom prst="rect">
                <a:avLst/>
              </a:prstGeom>
              <a:blipFill>
                <a:blip r:embed="rId2"/>
                <a:stretch>
                  <a:fillRect l="-1019" t="-6316" b="-2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C2B6-920C-B894-3242-B8033FBE9145}"/>
                  </a:ext>
                </a:extLst>
              </p:cNvPr>
              <p:cNvSpPr txBox="1"/>
              <p:nvPr/>
            </p:nvSpPr>
            <p:spPr>
              <a:xfrm>
                <a:off x="276224" y="4287631"/>
                <a:ext cx="119653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So, it is necessary to 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t – test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F - test.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1C2B6-920C-B894-3242-B8033FBE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4287631"/>
                <a:ext cx="11965306" cy="954107"/>
              </a:xfrm>
              <a:prstGeom prst="rect">
                <a:avLst/>
              </a:prstGeom>
              <a:blipFill>
                <a:blip r:embed="rId3"/>
                <a:stretch>
                  <a:fillRect l="-1019" t="-6369" r="-1579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671F8D-F7BE-88B0-320A-286EAA1666E1}"/>
                  </a:ext>
                </a:extLst>
              </p:cNvPr>
              <p:cNvSpPr txBox="1"/>
              <p:nvPr/>
            </p:nvSpPr>
            <p:spPr>
              <a:xfrm>
                <a:off x="238124" y="5320577"/>
                <a:ext cx="119653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both the test then we can conclude that both the sample drawn from the same normal population.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671F8D-F7BE-88B0-320A-286EAA166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4" y="5320577"/>
                <a:ext cx="11965306" cy="954107"/>
              </a:xfrm>
              <a:prstGeom prst="rect">
                <a:avLst/>
              </a:prstGeom>
              <a:blipFill>
                <a:blip r:embed="rId4"/>
                <a:stretch>
                  <a:fillRect l="-1019" t="-7051" r="-357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2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17" grpId="0"/>
      <p:bldP spid="20" grpId="0"/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31E8-6310-0BFD-2FC0-FC0A580CB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93EB-0BB1-CC99-E8A3-6A28F5FD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9C22B-CFAB-5AD5-A6D2-D06385D05BCE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7299E-AC3A-5805-7798-80A91D113DF2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2084DF-3C81-63C3-5197-49F0C0D3F33B}"/>
                  </a:ext>
                </a:extLst>
              </p:cNvPr>
              <p:cNvSpPr/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2084DF-3C81-63C3-5197-49F0C0D3F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87106AE-3318-272E-8700-509C476FE701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69ABB1-E87F-2323-A13B-E9A6BBF03386}"/>
                  </a:ext>
                </a:extLst>
              </p:cNvPr>
              <p:cNvSpPr/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69ABB1-E87F-2323-A13B-E9A6BBF03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9A0BC3-4FDA-A0F2-4677-81197F19521F}"/>
                  </a:ext>
                </a:extLst>
              </p:cNvPr>
              <p:cNvSpPr txBox="1"/>
              <p:nvPr/>
            </p:nvSpPr>
            <p:spPr>
              <a:xfrm>
                <a:off x="323689" y="2866449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9A0BC3-4FDA-A0F2-4677-81197F19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9" y="2866449"/>
                <a:ext cx="18156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5FA765-1CF1-4912-FE29-054FBEF9902D}"/>
                  </a:ext>
                </a:extLst>
              </p:cNvPr>
              <p:cNvSpPr txBox="1"/>
              <p:nvPr/>
            </p:nvSpPr>
            <p:spPr>
              <a:xfrm>
                <a:off x="3167932" y="2860060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5FA765-1CF1-4912-FE29-054FBEF99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32" y="2860060"/>
                <a:ext cx="18156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00C4F73-3F7C-FC50-A357-20C9C2E01A16}"/>
                  </a:ext>
                </a:extLst>
              </p:cNvPr>
              <p:cNvSpPr/>
              <p:nvPr/>
            </p:nvSpPr>
            <p:spPr>
              <a:xfrm>
                <a:off x="274819" y="3431635"/>
                <a:ext cx="17216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00C4F73-3F7C-FC50-A357-20C9C2E01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9" y="3431635"/>
                <a:ext cx="172162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41003D-D179-FD2E-E2AA-9BDB43D1A052}"/>
                  </a:ext>
                </a:extLst>
              </p:cNvPr>
              <p:cNvSpPr/>
              <p:nvPr/>
            </p:nvSpPr>
            <p:spPr>
              <a:xfrm>
                <a:off x="3037424" y="3396609"/>
                <a:ext cx="17216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41003D-D179-FD2E-E2AA-9BDB43D1A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424" y="3396609"/>
                <a:ext cx="17216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3BB8DE-B75C-D31C-6C07-18BB81C85A97}"/>
                  </a:ext>
                </a:extLst>
              </p:cNvPr>
              <p:cNvSpPr/>
              <p:nvPr/>
            </p:nvSpPr>
            <p:spPr>
              <a:xfrm>
                <a:off x="244710" y="437386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63BB8DE-B75C-D31C-6C07-18BB81C85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4373864"/>
                <a:ext cx="797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E33D06-A7B9-D950-DF4E-77802747FF16}"/>
                  </a:ext>
                </a:extLst>
              </p:cNvPr>
              <p:cNvSpPr/>
              <p:nvPr/>
            </p:nvSpPr>
            <p:spPr>
              <a:xfrm>
                <a:off x="998891" y="4313364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E33D06-A7B9-D950-DF4E-77802747F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313364"/>
                <a:ext cx="16119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697A3C7-7167-41A1-77CB-D191F417F667}"/>
                  </a:ext>
                </a:extLst>
              </p:cNvPr>
              <p:cNvSpPr/>
              <p:nvPr/>
            </p:nvSpPr>
            <p:spPr>
              <a:xfrm>
                <a:off x="244710" y="573849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697A3C7-7167-41A1-77CB-D191F417F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5738495"/>
                <a:ext cx="23869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58B3D-84CA-E02F-AEDA-BDACCD162483}"/>
                  </a:ext>
                </a:extLst>
              </p:cNvPr>
              <p:cNvSpPr/>
              <p:nvPr/>
            </p:nvSpPr>
            <p:spPr>
              <a:xfrm>
                <a:off x="251389" y="5033060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158B3D-84CA-E02F-AEDA-BDACCD162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9" y="5033060"/>
                <a:ext cx="797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754EABC-C27C-540B-9E76-77774613FD2D}"/>
              </a:ext>
            </a:extLst>
          </p:cNvPr>
          <p:cNvSpPr/>
          <p:nvPr/>
        </p:nvSpPr>
        <p:spPr>
          <a:xfrm>
            <a:off x="2565300" y="5042035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486FA1-3783-56E9-B4BA-492B3F6ECA5E}"/>
                  </a:ext>
                </a:extLst>
              </p:cNvPr>
              <p:cNvSpPr/>
              <p:nvPr/>
            </p:nvSpPr>
            <p:spPr>
              <a:xfrm>
                <a:off x="998891" y="4990633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486FA1-3783-56E9-B4BA-492B3F6EC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990633"/>
                <a:ext cx="16119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23688A-752B-5455-2EDF-8AEF12C35CF9}"/>
                  </a:ext>
                </a:extLst>
              </p:cNvPr>
              <p:cNvSpPr txBox="1"/>
              <p:nvPr/>
            </p:nvSpPr>
            <p:spPr>
              <a:xfrm>
                <a:off x="5203906" y="4171898"/>
                <a:ext cx="421105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23688A-752B-5455-2EDF-8AEF12C3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06" y="4171898"/>
                <a:ext cx="4211052" cy="7171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8160AA-7BD0-1EAB-CC8B-06CCA925031E}"/>
                  </a:ext>
                </a:extLst>
              </p:cNvPr>
              <p:cNvSpPr txBox="1"/>
              <p:nvPr/>
            </p:nvSpPr>
            <p:spPr>
              <a:xfrm>
                <a:off x="6747895" y="4973455"/>
                <a:ext cx="23869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8160AA-7BD0-1EAB-CC8B-06CCA9250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895" y="4973455"/>
                <a:ext cx="238694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6583AB-6498-88EE-0D5D-33697E74AC73}"/>
                  </a:ext>
                </a:extLst>
              </p:cNvPr>
              <p:cNvSpPr txBox="1"/>
              <p:nvPr/>
            </p:nvSpPr>
            <p:spPr>
              <a:xfrm>
                <a:off x="6760595" y="5550889"/>
                <a:ext cx="999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6583AB-6498-88EE-0D5D-33697E74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95" y="5550889"/>
                <a:ext cx="99910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28BBC51-707B-E6C7-74C3-6557206EA499}"/>
              </a:ext>
            </a:extLst>
          </p:cNvPr>
          <p:cNvSpPr/>
          <p:nvPr/>
        </p:nvSpPr>
        <p:spPr>
          <a:xfrm>
            <a:off x="1801777" y="854451"/>
            <a:ext cx="1352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u="sng" dirty="0">
                <a:solidFill>
                  <a:srgbClr val="FF0000"/>
                </a:solidFill>
              </a:rPr>
              <a:t>t - test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DE83FE-700A-EF2A-7BD0-87DC38872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92510"/>
              </p:ext>
            </p:extLst>
          </p:nvPr>
        </p:nvGraphicFramePr>
        <p:xfrm>
          <a:off x="6035040" y="752019"/>
          <a:ext cx="6124761" cy="186454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71902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515952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628875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508032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9.6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II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16.5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9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41" grpId="0"/>
      <p:bldP spid="43" grpId="0"/>
      <p:bldP spid="45" grpId="0"/>
      <p:bldP spid="46" grpId="0"/>
      <p:bldP spid="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915B-AFAE-A9E8-9305-0208C6D97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EDBE-8520-BD36-99B3-24E3C7FD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BBF0D15-49F5-5E9D-F6B9-0EA2F9FEC288}"/>
                  </a:ext>
                </a:extLst>
              </p:cNvPr>
              <p:cNvSpPr/>
              <p:nvPr/>
            </p:nvSpPr>
            <p:spPr>
              <a:xfrm>
                <a:off x="148980" y="265601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BBF0D15-49F5-5E9D-F6B9-0EA2F9FEC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0" y="2656015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642883-E687-08D8-AAEC-D2ED15BF7BC0}"/>
                  </a:ext>
                </a:extLst>
              </p:cNvPr>
              <p:cNvSpPr txBox="1"/>
              <p:nvPr/>
            </p:nvSpPr>
            <p:spPr>
              <a:xfrm>
                <a:off x="7266337" y="1120848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6.5828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642883-E687-08D8-AAEC-D2ED15BF7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37" y="1120848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90B05-1D9C-E3B3-770D-065AC615EE83}"/>
                  </a:ext>
                </a:extLst>
              </p:cNvPr>
              <p:cNvSpPr txBox="1"/>
              <p:nvPr/>
            </p:nvSpPr>
            <p:spPr>
              <a:xfrm>
                <a:off x="1093555" y="2455889"/>
                <a:ext cx="3122295" cy="1589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890B05-1D9C-E3B3-770D-065AC615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5" y="2455889"/>
                <a:ext cx="3122295" cy="158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D3F157-854D-FDB6-FECE-F4C3FF05303E}"/>
                  </a:ext>
                </a:extLst>
              </p:cNvPr>
              <p:cNvSpPr txBox="1"/>
              <p:nvPr/>
            </p:nvSpPr>
            <p:spPr>
              <a:xfrm>
                <a:off x="9525" y="711201"/>
                <a:ext cx="381952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D3F157-854D-FDB6-FECE-F4C3FF053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711201"/>
                <a:ext cx="3819525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1A885-E5A5-2553-D093-C93700B16723}"/>
                  </a:ext>
                </a:extLst>
              </p:cNvPr>
              <p:cNvSpPr txBox="1"/>
              <p:nvPr/>
            </p:nvSpPr>
            <p:spPr>
              <a:xfrm>
                <a:off x="3305842" y="728165"/>
                <a:ext cx="4397978" cy="1228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5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5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5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e>
                              </m:d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39</m:t>
                              </m:r>
                              <m:r>
                                <a:rPr lang="en-IN" sz="25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5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1A885-E5A5-2553-D093-C93700B1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842" y="728165"/>
                <a:ext cx="4397978" cy="1228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9443B7-B2F7-71B0-3D6F-9AA36C3815F7}"/>
                  </a:ext>
                </a:extLst>
              </p:cNvPr>
              <p:cNvSpPr txBox="1"/>
              <p:nvPr/>
            </p:nvSpPr>
            <p:spPr>
              <a:xfrm>
                <a:off x="4027254" y="2397713"/>
                <a:ext cx="3656648" cy="1561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9.6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6.5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6.5828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16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9443B7-B2F7-71B0-3D6F-9AA36C38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54" y="2397713"/>
                <a:ext cx="3656648" cy="1561133"/>
              </a:xfrm>
              <a:prstGeom prst="rect">
                <a:avLst/>
              </a:prstGeom>
              <a:blipFill>
                <a:blip r:embed="rId7"/>
                <a:stretch>
                  <a:fillRect r="-28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0AD46-2629-25EF-7CD9-9497CC25CC60}"/>
                  </a:ext>
                </a:extLst>
              </p:cNvPr>
              <p:cNvSpPr txBox="1"/>
              <p:nvPr/>
            </p:nvSpPr>
            <p:spPr>
              <a:xfrm>
                <a:off x="7849377" y="2619033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−3.2746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0AD46-2629-25EF-7CD9-9497CC25C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377" y="2619033"/>
                <a:ext cx="1837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DDB5FD-99F2-3D28-BEA3-392E67153A4E}"/>
                  </a:ext>
                </a:extLst>
              </p:cNvPr>
              <p:cNvSpPr/>
              <p:nvPr/>
            </p:nvSpPr>
            <p:spPr>
              <a:xfrm>
                <a:off x="10538955" y="685434"/>
                <a:ext cx="14650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DDB5FD-99F2-3D28-BEA3-392E67153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955" y="685434"/>
                <a:ext cx="14650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0FFE21-8902-69BE-10C0-D917AE13E9CF}"/>
                  </a:ext>
                </a:extLst>
              </p:cNvPr>
              <p:cNvSpPr/>
              <p:nvPr/>
            </p:nvSpPr>
            <p:spPr>
              <a:xfrm>
                <a:off x="10549891" y="1262711"/>
                <a:ext cx="1465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0FFE21-8902-69BE-10C0-D917AE13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891" y="1262711"/>
                <a:ext cx="14650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20306-EBF9-8436-EED2-1F0B41EC7A30}"/>
                  </a:ext>
                </a:extLst>
              </p:cNvPr>
              <p:cNvSpPr txBox="1"/>
              <p:nvPr/>
            </p:nvSpPr>
            <p:spPr>
              <a:xfrm>
                <a:off x="10504171" y="1874493"/>
                <a:ext cx="16381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20306-EBF9-8436-EED2-1F0B41EC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171" y="1874493"/>
                <a:ext cx="16381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48D65-1051-4FAE-4F20-6A67805CDF9A}"/>
                  </a:ext>
                </a:extLst>
              </p:cNvPr>
              <p:cNvSpPr txBox="1"/>
              <p:nvPr/>
            </p:nvSpPr>
            <p:spPr>
              <a:xfrm>
                <a:off x="10538461" y="2448863"/>
                <a:ext cx="17411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48D65-1051-4FAE-4F20-6A67805C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461" y="2448863"/>
                <a:ext cx="174116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F8A164-7C96-01F8-A38D-E29EFED3BE0A}"/>
                  </a:ext>
                </a:extLst>
              </p:cNvPr>
              <p:cNvSpPr/>
              <p:nvPr/>
            </p:nvSpPr>
            <p:spPr>
              <a:xfrm>
                <a:off x="10561321" y="3014165"/>
                <a:ext cx="152893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F8A164-7C96-01F8-A38D-E29EFED3B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21" y="3014165"/>
                <a:ext cx="15289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8B054-DB0B-F1B9-D8DF-34D140DA3AC1}"/>
                  </a:ext>
                </a:extLst>
              </p:cNvPr>
              <p:cNvSpPr/>
              <p:nvPr/>
            </p:nvSpPr>
            <p:spPr>
              <a:xfrm>
                <a:off x="10527031" y="3574125"/>
                <a:ext cx="1631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8B054-DB0B-F1B9-D8DF-34D140DA3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031" y="3574125"/>
                <a:ext cx="163180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9E8DB58-7C3B-A3F6-7C28-0338120E74CC}"/>
              </a:ext>
            </a:extLst>
          </p:cNvPr>
          <p:cNvSpPr/>
          <p:nvPr/>
        </p:nvSpPr>
        <p:spPr>
          <a:xfrm>
            <a:off x="225121" y="404086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91A479-73DA-FEB5-45B9-B3E771685D75}"/>
                  </a:ext>
                </a:extLst>
              </p:cNvPr>
              <p:cNvSpPr txBox="1"/>
              <p:nvPr/>
            </p:nvSpPr>
            <p:spPr>
              <a:xfrm>
                <a:off x="102483" y="473659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3.2726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91A479-73DA-FEB5-45B9-B3E77168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3" y="4736595"/>
                <a:ext cx="23774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AB0C6E-D8BA-7CF1-8606-CC2A61D762C5}"/>
                  </a:ext>
                </a:extLst>
              </p:cNvPr>
              <p:cNvSpPr txBox="1"/>
              <p:nvPr/>
            </p:nvSpPr>
            <p:spPr>
              <a:xfrm>
                <a:off x="2627070" y="470123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2.0227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AB0C6E-D8BA-7CF1-8606-CC2A61D76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4701233"/>
                <a:ext cx="3291259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63C80-D539-2F36-2F9F-7391E99E377D}"/>
                  </a:ext>
                </a:extLst>
              </p:cNvPr>
              <p:cNvSpPr txBox="1"/>
              <p:nvPr/>
            </p:nvSpPr>
            <p:spPr>
              <a:xfrm>
                <a:off x="2298949" y="470464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63C80-D539-2F36-2F9F-7391E99E3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4704641"/>
                <a:ext cx="5743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EFA95D-B0E7-16C0-6548-48C1492C1214}"/>
                  </a:ext>
                </a:extLst>
              </p:cNvPr>
              <p:cNvSpPr txBox="1"/>
              <p:nvPr/>
            </p:nvSpPr>
            <p:spPr>
              <a:xfrm>
                <a:off x="282271" y="539881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EFA95D-B0E7-16C0-6548-48C1492C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1" y="5398812"/>
                <a:ext cx="2470105" cy="523220"/>
              </a:xfrm>
              <a:prstGeom prst="rect">
                <a:avLst/>
              </a:prstGeom>
              <a:blipFill>
                <a:blip r:embed="rId18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12BC76E-BC02-E3B5-FBBD-5F5F6DFAE7CB}"/>
              </a:ext>
            </a:extLst>
          </p:cNvPr>
          <p:cNvSpPr txBox="1"/>
          <p:nvPr/>
        </p:nvSpPr>
        <p:spPr>
          <a:xfrm>
            <a:off x="323344" y="6049599"/>
            <a:ext cx="10077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i.e., There is significant difference between mean of two population.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D90EDA-0361-00C6-5374-A03E92E4F6E9}"/>
                  </a:ext>
                </a:extLst>
              </p:cNvPr>
              <p:cNvSpPr txBox="1"/>
              <p:nvPr/>
            </p:nvSpPr>
            <p:spPr>
              <a:xfrm>
                <a:off x="8743950" y="86858"/>
                <a:ext cx="346329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0.05, 39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=2.0227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D90EDA-0361-00C6-5374-A03E92E4F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86858"/>
                <a:ext cx="3463290" cy="5786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76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4" grpId="0"/>
      <p:bldP spid="5" grpId="0"/>
      <p:bldP spid="10" grpId="0"/>
      <p:bldP spid="22" grpId="0"/>
      <p:bldP spid="23" grpId="0"/>
      <p:bldP spid="3" grpId="0"/>
      <p:bldP spid="6" grpId="0"/>
      <p:bldP spid="7" grpId="0"/>
      <p:bldP spid="8" grpId="0"/>
      <p:bldP spid="9" grpId="0"/>
      <p:bldP spid="1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F59B4-D088-95DF-F247-8583C5EA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B7F1-08C6-61B9-FADB-6EF9A3FB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C11F7-5C50-F384-263E-F02426249339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615-41FC-6FE4-FC76-E06E5516E077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6BA651-A283-32A2-1552-CB6DE6EF6FB4}"/>
                  </a:ext>
                </a:extLst>
              </p:cNvPr>
              <p:cNvSpPr/>
              <p:nvPr/>
            </p:nvSpPr>
            <p:spPr>
              <a:xfrm>
                <a:off x="35216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6BA651-A283-32A2-1552-CB6DE6EF6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83929CE-0E25-7F97-153C-3F00FF964779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09F651-0466-7272-B8D9-C3C2AAC2255E}"/>
                  </a:ext>
                </a:extLst>
              </p:cNvPr>
              <p:cNvSpPr/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09F651-0466-7272-B8D9-C3C2AAC22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7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F567EA-F1CE-20AB-9721-22BA6931AD62}"/>
                  </a:ext>
                </a:extLst>
              </p:cNvPr>
              <p:cNvSpPr txBox="1"/>
              <p:nvPr/>
            </p:nvSpPr>
            <p:spPr>
              <a:xfrm>
                <a:off x="26508" y="2957889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F567EA-F1CE-20AB-9721-22BA6931A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8" y="2957889"/>
                <a:ext cx="21704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11F1A9-3ECE-BE72-AAED-FC7BD1ABBBF3}"/>
                  </a:ext>
                </a:extLst>
              </p:cNvPr>
              <p:cNvSpPr txBox="1"/>
              <p:nvPr/>
            </p:nvSpPr>
            <p:spPr>
              <a:xfrm>
                <a:off x="2825031" y="2905780"/>
                <a:ext cx="2170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11F1A9-3ECE-BE72-AAED-FC7BD1ABB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031" y="2905780"/>
                <a:ext cx="2170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B6945F-BD2E-5E4D-5982-0E5CFF099A8E}"/>
                  </a:ext>
                </a:extLst>
              </p:cNvPr>
              <p:cNvSpPr/>
              <p:nvPr/>
            </p:nvSpPr>
            <p:spPr>
              <a:xfrm>
                <a:off x="57648" y="3614515"/>
                <a:ext cx="18790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B6945F-BD2E-5E4D-5982-0E5CFF099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8" y="3614515"/>
                <a:ext cx="18790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05DF61-5BA6-A375-570E-426CFF9CBB65}"/>
                  </a:ext>
                </a:extLst>
              </p:cNvPr>
              <p:cNvSpPr/>
              <p:nvPr/>
            </p:nvSpPr>
            <p:spPr>
              <a:xfrm>
                <a:off x="2785964" y="3568059"/>
                <a:ext cx="1879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05DF61-5BA6-A375-570E-426CFF9CB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964" y="3568059"/>
                <a:ext cx="1879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B4592B-6794-AE7D-4A08-D87D858A9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847742"/>
              </p:ext>
            </p:extLst>
          </p:nvPr>
        </p:nvGraphicFramePr>
        <p:xfrm>
          <a:off x="6035040" y="752019"/>
          <a:ext cx="6124761" cy="186454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71902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515952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628875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508032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Variance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9.6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62151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II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16.5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42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C05B5-003A-4D85-CE04-D28EEDC04F80}"/>
                  </a:ext>
                </a:extLst>
              </p:cNvPr>
              <p:cNvSpPr txBox="1"/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6654F-CAD7-D6CD-4A07-C9980A5A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CB9E2-6EC0-8655-805D-D9619689C4BA}"/>
                  </a:ext>
                </a:extLst>
              </p:cNvPr>
              <p:cNvSpPr txBox="1"/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533432-F200-BB01-1B28-BBB432DC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8C91AA-755C-50D3-5176-C9F29386F68A}"/>
                  </a:ext>
                </a:extLst>
              </p:cNvPr>
              <p:cNvSpPr txBox="1"/>
              <p:nvPr/>
            </p:nvSpPr>
            <p:spPr>
              <a:xfrm>
                <a:off x="2546894" y="4305852"/>
                <a:ext cx="2116354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8C91AA-755C-50D3-5176-C9F29386F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4" y="4305852"/>
                <a:ext cx="2116354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881B2-30DF-ED6D-82E6-A23AB1FB3162}"/>
                  </a:ext>
                </a:extLst>
              </p:cNvPr>
              <p:cNvSpPr txBox="1"/>
              <p:nvPr/>
            </p:nvSpPr>
            <p:spPr>
              <a:xfrm>
                <a:off x="4439383" y="4530782"/>
                <a:ext cx="18699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42.6666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881B2-30DF-ED6D-82E6-A23AB1FB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83" y="4530782"/>
                <a:ext cx="18699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DC16EC-CE6E-6A4F-8ED2-7AF2475C9AF9}"/>
                  </a:ext>
                </a:extLst>
              </p:cNvPr>
              <p:cNvSpPr txBox="1"/>
              <p:nvPr/>
            </p:nvSpPr>
            <p:spPr>
              <a:xfrm>
                <a:off x="2551611" y="5499193"/>
                <a:ext cx="2116354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DC16EC-CE6E-6A4F-8ED2-7AF2475C9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11" y="5499193"/>
                <a:ext cx="2116354" cy="9079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E8E7C2-E868-6359-84F9-605280E50398}"/>
                  </a:ext>
                </a:extLst>
              </p:cNvPr>
              <p:cNvSpPr txBox="1"/>
              <p:nvPr/>
            </p:nvSpPr>
            <p:spPr>
              <a:xfrm>
                <a:off x="4527816" y="5700140"/>
                <a:ext cx="14386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43.75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E8E7C2-E868-6359-84F9-605280E5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6" y="5700140"/>
                <a:ext cx="14386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E732E4-F554-DFB3-2FFE-09CD64230677}"/>
              </a:ext>
            </a:extLst>
          </p:cNvPr>
          <p:cNvSpPr/>
          <p:nvPr/>
        </p:nvSpPr>
        <p:spPr>
          <a:xfrm>
            <a:off x="1801777" y="854451"/>
            <a:ext cx="1352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u="sng" dirty="0">
                <a:solidFill>
                  <a:srgbClr val="FF0000"/>
                </a:solidFill>
              </a:rPr>
              <a:t>F - test</a:t>
            </a:r>
          </a:p>
        </p:txBody>
      </p:sp>
    </p:spTree>
    <p:extLst>
      <p:ext uri="{BB962C8B-B14F-4D97-AF65-F5344CB8AC3E}">
        <p14:creationId xmlns:p14="http://schemas.microsoft.com/office/powerpoint/2010/main" val="19613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5" grpId="0"/>
      <p:bldP spid="10" grpId="0"/>
      <p:bldP spid="12" grpId="0"/>
      <p:bldP spid="13" grpId="0"/>
      <p:bldP spid="14" grpId="0"/>
      <p:bldP spid="1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4C575-E159-1794-2CB0-BDE34248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F384-3960-32CC-1F88-4346824E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and Alternative Hypothesis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C7462-4CB2-7097-4218-2FE284E0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" y="913447"/>
            <a:ext cx="5371148" cy="3193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D7FA6-7D2B-40BC-BDEA-FFBF490C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98" y="1027935"/>
            <a:ext cx="2964180" cy="2964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D4762-0B71-EAFE-0057-8DEBE28A5F89}"/>
              </a:ext>
            </a:extLst>
          </p:cNvPr>
          <p:cNvSpPr txBox="1"/>
          <p:nvPr/>
        </p:nvSpPr>
        <p:spPr>
          <a:xfrm>
            <a:off x="5977890" y="1439227"/>
            <a:ext cx="2720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Invented new drugs of cancer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D3072B-65B4-F021-992B-A25D2BDCA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2" y="4521454"/>
            <a:ext cx="2688694" cy="1833626"/>
          </a:xfrm>
          <a:prstGeom prst="rect">
            <a:avLst/>
          </a:prstGeom>
        </p:spPr>
      </p:pic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74367207-4062-3D3C-A69C-BB8215AF61C2}"/>
              </a:ext>
            </a:extLst>
          </p:cNvPr>
          <p:cNvSpPr/>
          <p:nvPr/>
        </p:nvSpPr>
        <p:spPr>
          <a:xfrm>
            <a:off x="2903696" y="4521454"/>
            <a:ext cx="4891564" cy="1076133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Claim: New drug is as effective as the old drug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9820FEB-A58E-1602-F46E-26E52B7C5C0E}"/>
              </a:ext>
            </a:extLst>
          </p:cNvPr>
          <p:cNvSpPr/>
          <p:nvPr/>
        </p:nvSpPr>
        <p:spPr>
          <a:xfrm>
            <a:off x="7795260" y="4443984"/>
            <a:ext cx="1143000" cy="1394460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0E54BF-6E51-FC60-AC15-5C4C647AD311}"/>
              </a:ext>
            </a:extLst>
          </p:cNvPr>
          <p:cNvCxnSpPr>
            <a:cxnSpLocks/>
          </p:cNvCxnSpPr>
          <p:nvPr/>
        </p:nvCxnSpPr>
        <p:spPr>
          <a:xfrm flipV="1">
            <a:off x="5875020" y="2510025"/>
            <a:ext cx="3006090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FEBA8-DC92-5754-C5F1-7F65B115B261}"/>
              </a:ext>
            </a:extLst>
          </p:cNvPr>
          <p:cNvSpPr txBox="1"/>
          <p:nvPr/>
        </p:nvSpPr>
        <p:spPr>
          <a:xfrm>
            <a:off x="8952548" y="5581611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False !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E4D9D-2AA8-ECE4-DD40-DA89E6359ACF}"/>
              </a:ext>
            </a:extLst>
          </p:cNvPr>
          <p:cNvSpPr txBox="1"/>
          <p:nvPr/>
        </p:nvSpPr>
        <p:spPr>
          <a:xfrm>
            <a:off x="8842534" y="4162834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True !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 animBg="1"/>
      <p:bldP spid="21" grpId="0"/>
      <p:bldP spid="2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608DA-0AFF-D3B4-B169-0FF93A5E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68AE-3F6F-B141-4106-A38EDC17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7D47268-A55F-1844-6324-023781C6D566}"/>
                  </a:ext>
                </a:extLst>
              </p:cNvPr>
              <p:cNvSpPr/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3054EE-A5A1-5F87-4D66-78FDF7879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8B861B-FA16-5941-6C87-9C9C2D069B48}"/>
                  </a:ext>
                </a:extLst>
              </p:cNvPr>
              <p:cNvSpPr/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4C32C36-45C5-ECDC-4047-B38AFF5A7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7667B1-2D9B-BF38-B61F-4F75F69166F2}"/>
                  </a:ext>
                </a:extLst>
              </p:cNvPr>
              <p:cNvSpPr/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D67E81-617C-222C-9A62-F9E3618A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01CB276-F1B8-B937-908E-B97106886786}"/>
                  </a:ext>
                </a:extLst>
              </p:cNvPr>
              <p:cNvSpPr/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4637EA-67CD-DAF4-C43C-827AE4C08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7AA9A7-35D5-04A2-18D8-4BBD69EB7E1D}"/>
                  </a:ext>
                </a:extLst>
              </p:cNvPr>
              <p:cNvSpPr txBox="1"/>
              <p:nvPr/>
            </p:nvSpPr>
            <p:spPr>
              <a:xfrm>
                <a:off x="-191122" y="2711881"/>
                <a:ext cx="462596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7AA9A7-35D5-04A2-18D8-4BBD69EB7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122" y="2711881"/>
                <a:ext cx="4625962" cy="717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387974-5433-B323-1F14-FBA9E5941B83}"/>
                  </a:ext>
                </a:extLst>
              </p:cNvPr>
              <p:cNvSpPr/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B82517-B06E-59B9-4EA5-8F6C5D3ED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45AABA-7276-3374-E83D-165470209154}"/>
              </a:ext>
            </a:extLst>
          </p:cNvPr>
          <p:cNvSpPr txBox="1"/>
          <p:nvPr/>
        </p:nvSpPr>
        <p:spPr>
          <a:xfrm>
            <a:off x="2829309" y="879701"/>
            <a:ext cx="737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i.e., The variances of the two populations are equal</a:t>
            </a:r>
            <a:endParaRPr lang="en-IN" sz="24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6A209-EC3B-A95A-F6B5-056454295A51}"/>
              </a:ext>
            </a:extLst>
          </p:cNvPr>
          <p:cNvSpPr txBox="1"/>
          <p:nvPr/>
        </p:nvSpPr>
        <p:spPr>
          <a:xfrm>
            <a:off x="2790994" y="1627334"/>
            <a:ext cx="74377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i.e., The variances of the two populations are not  </a:t>
            </a:r>
          </a:p>
          <a:p>
            <a:r>
              <a:rPr lang="en-US" sz="2400" dirty="0">
                <a:solidFill>
                  <a:srgbClr val="002060"/>
                </a:solidFill>
              </a:rPr>
              <a:t>        equal</a:t>
            </a:r>
            <a:endParaRPr lang="en-IN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4C00D5-8360-D87B-84A5-3740F8AB2223}"/>
                  </a:ext>
                </a:extLst>
              </p:cNvPr>
              <p:cNvSpPr txBox="1"/>
              <p:nvPr/>
            </p:nvSpPr>
            <p:spPr>
              <a:xfrm>
                <a:off x="3811475" y="2719176"/>
                <a:ext cx="378014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4C00D5-8360-D87B-84A5-3740F8A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75" y="2719176"/>
                <a:ext cx="3780142" cy="717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430177-AB99-AC97-BC18-4ED6E1CA8884}"/>
                  </a:ext>
                </a:extLst>
              </p:cNvPr>
              <p:cNvSpPr txBox="1"/>
              <p:nvPr/>
            </p:nvSpPr>
            <p:spPr>
              <a:xfrm>
                <a:off x="3822905" y="3284687"/>
                <a:ext cx="2261665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430177-AB99-AC97-BC18-4ED6E1CA8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05" y="3284687"/>
                <a:ext cx="2261665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4E8A37-0745-6590-3459-F3349CD78A50}"/>
                  </a:ext>
                </a:extLst>
              </p:cNvPr>
              <p:cNvSpPr/>
              <p:nvPr/>
            </p:nvSpPr>
            <p:spPr>
              <a:xfrm>
                <a:off x="282488" y="4257740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4E8A37-0745-6590-3459-F3349CD78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8" y="4257740"/>
                <a:ext cx="1318866" cy="523220"/>
              </a:xfrm>
              <a:prstGeom prst="rect">
                <a:avLst/>
              </a:prstGeom>
              <a:blipFill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E2D72E-4C92-1AFB-1B14-6B1954C2D7BA}"/>
                  </a:ext>
                </a:extLst>
              </p:cNvPr>
              <p:cNvSpPr txBox="1"/>
              <p:nvPr/>
            </p:nvSpPr>
            <p:spPr>
              <a:xfrm>
                <a:off x="1136102" y="4001901"/>
                <a:ext cx="2428875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E2D72E-4C92-1AFB-1B14-6B1954C2D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2" y="4001901"/>
                <a:ext cx="2428875" cy="10273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FEF82E-2C82-BD45-6311-B70661B55AF4}"/>
                  </a:ext>
                </a:extLst>
              </p:cNvPr>
              <p:cNvSpPr txBox="1"/>
              <p:nvPr/>
            </p:nvSpPr>
            <p:spPr>
              <a:xfrm>
                <a:off x="3334473" y="4063891"/>
                <a:ext cx="208334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3.75 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2.6666 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FEF82E-2C82-BD45-6311-B70661B55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73" y="4063891"/>
                <a:ext cx="2083347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3EDE85-EA05-8C77-F25D-091241410A9F}"/>
                  </a:ext>
                </a:extLst>
              </p:cNvPr>
              <p:cNvSpPr txBox="1"/>
              <p:nvPr/>
            </p:nvSpPr>
            <p:spPr>
              <a:xfrm>
                <a:off x="5195226" y="4291833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1.0253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3EDE85-EA05-8C77-F25D-09124141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26" y="4291833"/>
                <a:ext cx="19173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554C88-98B6-9A6A-3D31-48B95152D180}"/>
                  </a:ext>
                </a:extLst>
              </p:cNvPr>
              <p:cNvSpPr txBox="1"/>
              <p:nvPr/>
            </p:nvSpPr>
            <p:spPr>
              <a:xfrm>
                <a:off x="7018499" y="4254264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554C88-98B6-9A6A-3D31-48B95152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99" y="4254264"/>
                <a:ext cx="57438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79DAD5-4787-DB35-6C5C-AAD527F1341E}"/>
                  </a:ext>
                </a:extLst>
              </p:cNvPr>
              <p:cNvSpPr txBox="1"/>
              <p:nvPr/>
            </p:nvSpPr>
            <p:spPr>
              <a:xfrm>
                <a:off x="7439466" y="4263520"/>
                <a:ext cx="36164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2.29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79DAD5-4787-DB35-6C5C-AAD527F1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66" y="4263520"/>
                <a:ext cx="361643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EA317FDE-02C1-5589-555F-24C104EB56C2}"/>
              </a:ext>
            </a:extLst>
          </p:cNvPr>
          <p:cNvSpPr/>
          <p:nvPr/>
        </p:nvSpPr>
        <p:spPr>
          <a:xfrm>
            <a:off x="283926" y="525693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CFF1D9C-8CA2-EFE6-AB78-40CAE4634258}"/>
                  </a:ext>
                </a:extLst>
              </p:cNvPr>
              <p:cNvSpPr txBox="1"/>
              <p:nvPr/>
            </p:nvSpPr>
            <p:spPr>
              <a:xfrm>
                <a:off x="2201950" y="5265347"/>
                <a:ext cx="2346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CFF1D9C-8CA2-EFE6-AB78-40CAE4634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50" y="5265347"/>
                <a:ext cx="2346242" cy="523220"/>
              </a:xfrm>
              <a:prstGeom prst="rect">
                <a:avLst/>
              </a:prstGeom>
              <a:blipFill>
                <a:blip r:embed="rId16"/>
                <a:stretch>
                  <a:fillRect l="-519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BCDD8286-D636-A44E-B411-BD0EB6CDE90F}"/>
              </a:ext>
            </a:extLst>
          </p:cNvPr>
          <p:cNvSpPr txBox="1"/>
          <p:nvPr/>
        </p:nvSpPr>
        <p:spPr>
          <a:xfrm>
            <a:off x="4333892" y="5264488"/>
            <a:ext cx="7670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</a:rPr>
              <a:t>The variances of the two populations are equal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B38E28-3969-D511-8FAF-006DE74542A2}"/>
                  </a:ext>
                </a:extLst>
              </p:cNvPr>
              <p:cNvSpPr/>
              <p:nvPr/>
            </p:nvSpPr>
            <p:spPr>
              <a:xfrm>
                <a:off x="9635374" y="705008"/>
                <a:ext cx="15903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B38E28-3969-D511-8FAF-006DE7454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374" y="705008"/>
                <a:ext cx="159036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4088AC-9535-062E-4397-92DC78CD9898}"/>
                  </a:ext>
                </a:extLst>
              </p:cNvPr>
              <p:cNvSpPr/>
              <p:nvPr/>
            </p:nvSpPr>
            <p:spPr>
              <a:xfrm>
                <a:off x="9644937" y="1176238"/>
                <a:ext cx="15465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4088AC-9535-062E-4397-92DC78CD9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937" y="1176238"/>
                <a:ext cx="154651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676DE6-910B-320C-3CC8-28E0D033DF1D}"/>
                  </a:ext>
                </a:extLst>
              </p:cNvPr>
              <p:cNvSpPr/>
              <p:nvPr/>
            </p:nvSpPr>
            <p:spPr>
              <a:xfrm>
                <a:off x="9662225" y="1629640"/>
                <a:ext cx="159036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676DE6-910B-320C-3CC8-28E0D033D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25" y="1629640"/>
                <a:ext cx="159036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94D351-C3AA-9BF0-C2D8-82C26E29B5CF}"/>
                  </a:ext>
                </a:extLst>
              </p:cNvPr>
              <p:cNvSpPr/>
              <p:nvPr/>
            </p:nvSpPr>
            <p:spPr>
              <a:xfrm>
                <a:off x="9491663" y="2110158"/>
                <a:ext cx="19236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94D351-C3AA-9BF0-C2D8-82C26E29B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663" y="2110158"/>
                <a:ext cx="192363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BEDD97-4D9B-BCA9-D9BE-041B08920657}"/>
                  </a:ext>
                </a:extLst>
              </p:cNvPr>
              <p:cNvSpPr/>
              <p:nvPr/>
            </p:nvSpPr>
            <p:spPr>
              <a:xfrm>
                <a:off x="9624314" y="2634058"/>
                <a:ext cx="2133345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43.75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BEDD97-4D9B-BCA9-D9BE-041B0892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14" y="2634058"/>
                <a:ext cx="2133345" cy="5518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3BC9CB-3025-901B-1AFB-4FAC9BB1067F}"/>
                  </a:ext>
                </a:extLst>
              </p:cNvPr>
              <p:cNvSpPr/>
              <p:nvPr/>
            </p:nvSpPr>
            <p:spPr>
              <a:xfrm>
                <a:off x="9612631" y="3126354"/>
                <a:ext cx="2540648" cy="551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=42.6666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3BC9CB-3025-901B-1AFB-4FAC9BB10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631" y="3126354"/>
                <a:ext cx="2540648" cy="5518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B5116D-140C-6B9C-334D-F35184B2ECBD}"/>
                  </a:ext>
                </a:extLst>
              </p:cNvPr>
              <p:cNvSpPr txBox="1"/>
              <p:nvPr/>
            </p:nvSpPr>
            <p:spPr>
              <a:xfrm>
                <a:off x="8803198" y="3688211"/>
                <a:ext cx="3503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24, 15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B5116D-140C-6B9C-334D-F35184B2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98" y="3688211"/>
                <a:ext cx="350331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24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43" grpId="0"/>
      <p:bldP spid="4" grpId="0"/>
      <p:bldP spid="6" grpId="0"/>
      <p:bldP spid="11" grpId="0"/>
      <p:bldP spid="37" grpId="0"/>
      <p:bldP spid="38" grpId="0"/>
      <p:bldP spid="39" grpId="0"/>
      <p:bldP spid="40" grpId="0"/>
      <p:bldP spid="42" grpId="0"/>
      <p:bldP spid="47" grpId="0"/>
      <p:bldP spid="48" grpId="0"/>
      <p:bldP spid="50" grpId="0"/>
      <p:bldP spid="51" grpId="0"/>
      <p:bldP spid="52" grpId="0"/>
      <p:bldP spid="5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DA982-4340-142B-0669-A61C3722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A2CA-1F7D-A3CE-56E8-1333A2A7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975208-3E7C-46D0-01BE-07E514B0FF07}"/>
              </a:ext>
            </a:extLst>
          </p:cNvPr>
          <p:cNvSpPr/>
          <p:nvPr/>
        </p:nvSpPr>
        <p:spPr>
          <a:xfrm>
            <a:off x="225121" y="737594"/>
            <a:ext cx="2815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Final 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89DFAD-D250-61FF-2858-088A2E5C6B63}"/>
                  </a:ext>
                </a:extLst>
              </p:cNvPr>
              <p:cNvSpPr txBox="1"/>
              <p:nvPr/>
            </p:nvSpPr>
            <p:spPr>
              <a:xfrm>
                <a:off x="102483" y="144475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3.2726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89DFAD-D250-61FF-2858-088A2E5C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3" y="1444755"/>
                <a:ext cx="2377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6A4EAA-5A1F-E7DA-1DFC-3D81AD2E993A}"/>
                  </a:ext>
                </a:extLst>
              </p:cNvPr>
              <p:cNvSpPr txBox="1"/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2.0227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6A4EAA-5A1F-E7DA-1DFC-3D81AD2E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8E149E-3523-743D-E230-0E556F40B78C}"/>
                  </a:ext>
                </a:extLst>
              </p:cNvPr>
              <p:cNvSpPr txBox="1"/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E6AF71-8CD8-16D3-4346-F0BA8C66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497384-E660-5863-75EA-E5C636229B53}"/>
                  </a:ext>
                </a:extLst>
              </p:cNvPr>
              <p:cNvSpPr txBox="1"/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6F30D9-6BD6-0D25-2B8C-ADD387A17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FC1DD9-3707-8663-D3E8-5BD7E798733B}"/>
                  </a:ext>
                </a:extLst>
              </p:cNvPr>
              <p:cNvSpPr txBox="1"/>
              <p:nvPr/>
            </p:nvSpPr>
            <p:spPr>
              <a:xfrm>
                <a:off x="382830" y="2922095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1.0253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FC1DD9-3707-8663-D3E8-5BD7E7987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0" y="2922095"/>
                <a:ext cx="19173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E3E452-BCEB-2DA9-ECC0-D82FF342EE4C}"/>
                  </a:ext>
                </a:extLst>
              </p:cNvPr>
              <p:cNvSpPr txBox="1"/>
              <p:nvPr/>
            </p:nvSpPr>
            <p:spPr>
              <a:xfrm>
                <a:off x="2263253" y="2884526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E3E452-BCEB-2DA9-ECC0-D82FF342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253" y="2884526"/>
                <a:ext cx="5743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72C89-8B77-488C-970F-F2BE21E66C2D}"/>
                  </a:ext>
                </a:extLst>
              </p:cNvPr>
              <p:cNvSpPr txBox="1"/>
              <p:nvPr/>
            </p:nvSpPr>
            <p:spPr>
              <a:xfrm>
                <a:off x="2627070" y="2893782"/>
                <a:ext cx="36164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2.29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72C89-8B77-488C-970F-F2BE21E66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2893782"/>
                <a:ext cx="36164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027DFE-979A-EB98-9179-BB1379BE550C}"/>
                  </a:ext>
                </a:extLst>
              </p:cNvPr>
              <p:cNvSpPr txBox="1"/>
              <p:nvPr/>
            </p:nvSpPr>
            <p:spPr>
              <a:xfrm>
                <a:off x="348984" y="3634348"/>
                <a:ext cx="28056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027DFE-979A-EB98-9179-BB1379BE5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4" y="3634348"/>
                <a:ext cx="2805695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808EE1F-73FE-3F2C-6F13-D708E6EDDCE2}"/>
              </a:ext>
            </a:extLst>
          </p:cNvPr>
          <p:cNvSpPr txBox="1"/>
          <p:nvPr/>
        </p:nvSpPr>
        <p:spPr>
          <a:xfrm>
            <a:off x="382830" y="4410762"/>
            <a:ext cx="11138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Thus,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The two samples are </a:t>
            </a:r>
            <a:r>
              <a:rPr lang="en-US" sz="28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not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 drawn from the same normal population.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3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5" grpId="0"/>
      <p:bldP spid="37" grpId="0"/>
      <p:bldP spid="38" grpId="0"/>
      <p:bldP spid="5" grpId="0"/>
      <p:bldP spid="6" grpId="0"/>
      <p:bldP spid="7" grpId="0"/>
      <p:bldP spid="8" grpId="0"/>
      <p:bldP spid="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09283-5950-11D6-6901-A93656EA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C56FC3D-B4E8-AEAA-1D77-C8DD53B8F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54379"/>
                <a:ext cx="11929643" cy="387477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Two nicotine contents in two random samples of tobacco are given below:</a:t>
                </a:r>
                <a:endParaRPr lang="en-IN" dirty="0"/>
              </a:p>
              <a:p>
                <a:endParaRPr lang="en-US" dirty="0"/>
              </a:p>
              <a:p>
                <a:endParaRPr lang="en-IN" dirty="0"/>
              </a:p>
              <a:p>
                <a:endParaRPr lang="en-US" dirty="0"/>
              </a:p>
              <a:p>
                <a:r>
                  <a:rPr lang="en-US" dirty="0"/>
                  <a:t>Can we say that two samples came from the same population? </a:t>
                </a: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5, 4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=6.26  ;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0.05,9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=2.2622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C56FC3D-B4E8-AEAA-1D77-C8DD53B8F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54379"/>
                <a:ext cx="11929643" cy="3874771"/>
              </a:xfrm>
              <a:prstGeom prst="rect">
                <a:avLst/>
              </a:prstGeom>
              <a:blipFill>
                <a:blip r:embed="rId2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9187F0-F5BD-5F49-7166-CA7AA8CD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B67F63-1E67-65DE-92F3-4EE5E4B68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63890"/>
              </p:ext>
            </p:extLst>
          </p:nvPr>
        </p:nvGraphicFramePr>
        <p:xfrm>
          <a:off x="245477" y="1668869"/>
          <a:ext cx="9035683" cy="144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94803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25808967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Sample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21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26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Sample 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31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36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50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91A9-5E70-84F3-CAB5-E1904328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765B-D54C-52A6-52BF-AFFB4A3D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CB444B-09F5-D56D-54AB-4042FE171E11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93014-F9DD-B2CC-172E-625F2C83A4E8}"/>
              </a:ext>
            </a:extLst>
          </p:cNvPr>
          <p:cNvSpPr/>
          <p:nvPr/>
        </p:nvSpPr>
        <p:spPr>
          <a:xfrm>
            <a:off x="3923254" y="1322539"/>
            <a:ext cx="4345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Discussion about 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61CF-74DB-8B01-3E59-820F98A1529D}"/>
              </a:ext>
            </a:extLst>
          </p:cNvPr>
          <p:cNvSpPr txBox="1"/>
          <p:nvPr/>
        </p:nvSpPr>
        <p:spPr>
          <a:xfrm>
            <a:off x="171450" y="2448610"/>
            <a:ext cx="11738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“ Can we conclude that the two samples have been drawn from the </a:t>
            </a:r>
            <a:r>
              <a:rPr lang="en-US" sz="2800" b="1" dirty="0">
                <a:solidFill>
                  <a:srgbClr val="FF0000"/>
                </a:solidFill>
                <a:highlight>
                  <a:srgbClr val="00FFFF"/>
                </a:highlight>
              </a:rPr>
              <a:t>same normal </a:t>
            </a:r>
          </a:p>
          <a:p>
            <a:r>
              <a:rPr lang="en-US" sz="2800" b="1" dirty="0">
                <a:solidFill>
                  <a:srgbClr val="FF0000"/>
                </a:solidFill>
                <a:highlight>
                  <a:srgbClr val="00FFFF"/>
                </a:highlight>
              </a:rPr>
              <a:t>   population</a:t>
            </a:r>
            <a:r>
              <a:rPr lang="en-US" sz="2800" dirty="0">
                <a:solidFill>
                  <a:srgbClr val="002060"/>
                </a:solidFill>
              </a:rPr>
              <a:t> ? ”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77BCC-4A38-3EFF-2426-F6F41ABA825E}"/>
              </a:ext>
            </a:extLst>
          </p:cNvPr>
          <p:cNvSpPr/>
          <p:nvPr/>
        </p:nvSpPr>
        <p:spPr>
          <a:xfrm>
            <a:off x="92267" y="1972764"/>
            <a:ext cx="2336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Question is…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10D548-5286-A65D-48BE-F467741B9D66}"/>
                  </a:ext>
                </a:extLst>
              </p:cNvPr>
              <p:cNvSpPr txBox="1"/>
              <p:nvPr/>
            </p:nvSpPr>
            <p:spPr>
              <a:xfrm>
                <a:off x="226694" y="3583168"/>
                <a:ext cx="11965306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 i.e., Normal distribution has two parameter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10D548-5286-A65D-48BE-F467741B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4" y="3583168"/>
                <a:ext cx="11965306" cy="578685"/>
              </a:xfrm>
              <a:prstGeom prst="rect">
                <a:avLst/>
              </a:prstGeom>
              <a:blipFill>
                <a:blip r:embed="rId2"/>
                <a:stretch>
                  <a:fillRect l="-1019" t="-6316" b="-2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ECD10-7A39-6A0F-23FC-B645DDF41082}"/>
                  </a:ext>
                </a:extLst>
              </p:cNvPr>
              <p:cNvSpPr txBox="1"/>
              <p:nvPr/>
            </p:nvSpPr>
            <p:spPr>
              <a:xfrm>
                <a:off x="276224" y="4287631"/>
                <a:ext cx="119653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So, it is necessary to check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t – test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F - test.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BECD10-7A39-6A0F-23FC-B645DDF4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4287631"/>
                <a:ext cx="11965306" cy="954107"/>
              </a:xfrm>
              <a:prstGeom prst="rect">
                <a:avLst/>
              </a:prstGeom>
              <a:blipFill>
                <a:blip r:embed="rId3"/>
                <a:stretch>
                  <a:fillRect l="-1019" t="-6369" r="-1579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A211C-C8D0-91CC-E47C-01426582F250}"/>
                  </a:ext>
                </a:extLst>
              </p:cNvPr>
              <p:cNvSpPr txBox="1"/>
              <p:nvPr/>
            </p:nvSpPr>
            <p:spPr>
              <a:xfrm>
                <a:off x="238124" y="5320577"/>
                <a:ext cx="119653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accepted in both the test then we can conclude that both the sample drawn from the same normal population.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A211C-C8D0-91CC-E47C-01426582F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4" y="5320577"/>
                <a:ext cx="11965306" cy="954107"/>
              </a:xfrm>
              <a:prstGeom prst="rect">
                <a:avLst/>
              </a:prstGeom>
              <a:blipFill>
                <a:blip r:embed="rId4"/>
                <a:stretch>
                  <a:fillRect l="-1019" t="-7051" r="-357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3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17" grpId="0"/>
      <p:bldP spid="20" grpId="0"/>
      <p:bldP spid="2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60C9-391D-2D87-21A9-6E290E77D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EE04-55E0-0C64-6EFF-8878B114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582D5-9CB6-33BB-4F2A-B65BBF22E1B1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FB60A-4877-5CEE-63A2-CE6230C7DC22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37E6BB-D2F5-3BED-8C3A-09C3F8F10B4B}"/>
                  </a:ext>
                </a:extLst>
              </p:cNvPr>
              <p:cNvSpPr/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37E6BB-D2F5-3BED-8C3A-09C3F8F10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D8BF946-BC70-7CAB-54C7-A2A32E10FD71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6A0D1C-173C-BDA6-702F-F795747A9A04}"/>
                  </a:ext>
                </a:extLst>
              </p:cNvPr>
              <p:cNvSpPr/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6A0D1C-173C-BDA6-702F-F795747A9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08F1D6-DBF5-6356-203B-5F7844E86DBC}"/>
                  </a:ext>
                </a:extLst>
              </p:cNvPr>
              <p:cNvSpPr txBox="1"/>
              <p:nvPr/>
            </p:nvSpPr>
            <p:spPr>
              <a:xfrm>
                <a:off x="495139" y="2832159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08F1D6-DBF5-6356-203B-5F7844E86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" y="2832159"/>
                <a:ext cx="18156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C532E2-CB4C-D01E-FE54-589AADFDC095}"/>
                  </a:ext>
                </a:extLst>
              </p:cNvPr>
              <p:cNvSpPr txBox="1"/>
              <p:nvPr/>
            </p:nvSpPr>
            <p:spPr>
              <a:xfrm>
                <a:off x="3076492" y="2825770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C532E2-CB4C-D01E-FE54-589AADFD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92" y="2825770"/>
                <a:ext cx="181565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607D21-6D87-29F7-A06E-9E61B07498F9}"/>
                  </a:ext>
                </a:extLst>
              </p:cNvPr>
              <p:cNvSpPr/>
              <p:nvPr/>
            </p:nvSpPr>
            <p:spPr>
              <a:xfrm>
                <a:off x="411979" y="3431635"/>
                <a:ext cx="18645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607D21-6D87-29F7-A06E-9E61B0749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79" y="3431635"/>
                <a:ext cx="186452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AF269E-6BEB-4113-4840-3E8DFBD0FACC}"/>
                  </a:ext>
                </a:extLst>
              </p:cNvPr>
              <p:cNvSpPr/>
              <p:nvPr/>
            </p:nvSpPr>
            <p:spPr>
              <a:xfrm>
                <a:off x="3071714" y="3396609"/>
                <a:ext cx="17216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AF269E-6BEB-4113-4840-3E8DFBD0F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714" y="3396609"/>
                <a:ext cx="17216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2B3B8A-58C6-49C7-E50E-2FFB01D05893}"/>
                  </a:ext>
                </a:extLst>
              </p:cNvPr>
              <p:cNvSpPr/>
              <p:nvPr/>
            </p:nvSpPr>
            <p:spPr>
              <a:xfrm>
                <a:off x="244710" y="437386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2B3B8A-58C6-49C7-E50E-2FFB01D05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4373864"/>
                <a:ext cx="797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50E7BC-C2CB-9D72-8ED3-7F1E5B14BE67}"/>
                  </a:ext>
                </a:extLst>
              </p:cNvPr>
              <p:cNvSpPr/>
              <p:nvPr/>
            </p:nvSpPr>
            <p:spPr>
              <a:xfrm>
                <a:off x="998891" y="4313364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350E7BC-C2CB-9D72-8ED3-7F1E5B14B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313364"/>
                <a:ext cx="16119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F33A85A-720D-2336-6493-B24436630745}"/>
                  </a:ext>
                </a:extLst>
              </p:cNvPr>
              <p:cNvSpPr/>
              <p:nvPr/>
            </p:nvSpPr>
            <p:spPr>
              <a:xfrm>
                <a:off x="244710" y="573849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F33A85A-720D-2336-6493-B24436630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0" y="5738495"/>
                <a:ext cx="23869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8D4D5C8-348F-EF3F-6AF9-D5A1A4F63B2B}"/>
                  </a:ext>
                </a:extLst>
              </p:cNvPr>
              <p:cNvSpPr/>
              <p:nvPr/>
            </p:nvSpPr>
            <p:spPr>
              <a:xfrm>
                <a:off x="251389" y="5033060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8D4D5C8-348F-EF3F-6AF9-D5A1A4F6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9" y="5033060"/>
                <a:ext cx="797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0A66682-645F-129A-3B47-8F7AE510E5C8}"/>
              </a:ext>
            </a:extLst>
          </p:cNvPr>
          <p:cNvSpPr/>
          <p:nvPr/>
        </p:nvSpPr>
        <p:spPr>
          <a:xfrm>
            <a:off x="2565300" y="5042035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A14B3E1-6991-4DC3-3CDD-522A793A6573}"/>
                  </a:ext>
                </a:extLst>
              </p:cNvPr>
              <p:cNvSpPr/>
              <p:nvPr/>
            </p:nvSpPr>
            <p:spPr>
              <a:xfrm>
                <a:off x="998891" y="4990633"/>
                <a:ext cx="1611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A14B3E1-6991-4DC3-3CDD-522A793A6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" y="4990633"/>
                <a:ext cx="16119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AE77-4144-0203-1D53-2E6CCE68B06A}"/>
                  </a:ext>
                </a:extLst>
              </p:cNvPr>
              <p:cNvSpPr txBox="1"/>
              <p:nvPr/>
            </p:nvSpPr>
            <p:spPr>
              <a:xfrm>
                <a:off x="5203906" y="4171898"/>
                <a:ext cx="421105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BAE77-4144-0203-1D53-2E6CCE68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06" y="4171898"/>
                <a:ext cx="4211052" cy="7171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1B47F4-A171-22E6-943C-4054930A6A6E}"/>
                  </a:ext>
                </a:extLst>
              </p:cNvPr>
              <p:cNvSpPr txBox="1"/>
              <p:nvPr/>
            </p:nvSpPr>
            <p:spPr>
              <a:xfrm>
                <a:off x="6736465" y="4973455"/>
                <a:ext cx="20874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1B47F4-A171-22E6-943C-4054930A6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5" y="4973455"/>
                <a:ext cx="208749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1799E0-3DAF-3FBA-7EE1-C1858D0A059A}"/>
                  </a:ext>
                </a:extLst>
              </p:cNvPr>
              <p:cNvSpPr txBox="1"/>
              <p:nvPr/>
            </p:nvSpPr>
            <p:spPr>
              <a:xfrm>
                <a:off x="6680585" y="5550889"/>
                <a:ext cx="999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1799E0-3DAF-3FBA-7EE1-C1858D0A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585" y="5550889"/>
                <a:ext cx="99910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CD6616A-B1B1-2CAC-4C04-1961A00568D4}"/>
              </a:ext>
            </a:extLst>
          </p:cNvPr>
          <p:cNvSpPr/>
          <p:nvPr/>
        </p:nvSpPr>
        <p:spPr>
          <a:xfrm>
            <a:off x="1801777" y="854451"/>
            <a:ext cx="1352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u="sng" dirty="0">
                <a:solidFill>
                  <a:srgbClr val="FF0000"/>
                </a:solidFill>
              </a:rPr>
              <a:t>t -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521229-9B9B-84DF-F50A-A8EE74E0B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31032"/>
              </p:ext>
            </p:extLst>
          </p:nvPr>
        </p:nvGraphicFramePr>
        <p:xfrm>
          <a:off x="5443936" y="753842"/>
          <a:ext cx="6717111" cy="137423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2933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934674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917681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26178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849704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84970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  <a:gridCol w="756237">
                  <a:extLst>
                    <a:ext uri="{9D8B030D-6E8A-4147-A177-3AD203B41FA5}">
                      <a16:colId xmlns:a16="http://schemas.microsoft.com/office/drawing/2014/main" val="2580896732"/>
                    </a:ext>
                  </a:extLst>
                </a:gridCol>
              </a:tblGrid>
              <a:tr h="687117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21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26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87117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31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8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41" grpId="0"/>
      <p:bldP spid="43" grpId="0"/>
      <p:bldP spid="45" grpId="0"/>
      <p:bldP spid="46" grpId="0"/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29065-C89B-0966-CCBE-BF23A7D71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F82C-CFAD-F32A-CCDF-4F981855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D6F4072-C00F-C789-DDD8-669F51EBA698}"/>
                  </a:ext>
                </a:extLst>
              </p:cNvPr>
              <p:cNvSpPr/>
              <p:nvPr/>
            </p:nvSpPr>
            <p:spPr>
              <a:xfrm>
                <a:off x="216045" y="2382111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D6F4072-C00F-C789-DDD8-669F51EBA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45" y="2382111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858D1E-1F52-3FB2-21C8-58923F4A7139}"/>
                  </a:ext>
                </a:extLst>
              </p:cNvPr>
              <p:cNvSpPr txBox="1"/>
              <p:nvPr/>
            </p:nvSpPr>
            <p:spPr>
              <a:xfrm>
                <a:off x="7583672" y="1236973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3.7888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858D1E-1F52-3FB2-21C8-58923F4A7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672" y="1236973"/>
                <a:ext cx="18376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E053DC-EF03-3C46-B93E-390BEEB960E8}"/>
                  </a:ext>
                </a:extLst>
              </p:cNvPr>
              <p:cNvSpPr txBox="1"/>
              <p:nvPr/>
            </p:nvSpPr>
            <p:spPr>
              <a:xfrm>
                <a:off x="1160620" y="2181985"/>
                <a:ext cx="3122295" cy="1589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E053DC-EF03-3C46-B93E-390BEEB96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20" y="2181985"/>
                <a:ext cx="3122295" cy="1589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F131D-ADF7-6FD0-FDE8-A69774627CB8}"/>
                  </a:ext>
                </a:extLst>
              </p:cNvPr>
              <p:cNvSpPr txBox="1"/>
              <p:nvPr/>
            </p:nvSpPr>
            <p:spPr>
              <a:xfrm>
                <a:off x="20955" y="711201"/>
                <a:ext cx="3977120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F131D-ADF7-6FD0-FDE8-A69774627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" y="711201"/>
                <a:ext cx="3977120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498822-0DB9-E72A-A9EC-0C99A8EFC4D3}"/>
                  </a:ext>
                </a:extLst>
              </p:cNvPr>
              <p:cNvSpPr txBox="1"/>
              <p:nvPr/>
            </p:nvSpPr>
            <p:spPr>
              <a:xfrm>
                <a:off x="3523012" y="739595"/>
                <a:ext cx="4397978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4.24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498822-0DB9-E72A-A9EC-0C99A8EFC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12" y="739595"/>
                <a:ext cx="4397978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0D9D2-0E45-CC60-5B95-335DD7B355A7}"/>
                  </a:ext>
                </a:extLst>
              </p:cNvPr>
              <p:cNvSpPr txBox="1"/>
              <p:nvPr/>
            </p:nvSpPr>
            <p:spPr>
              <a:xfrm>
                <a:off x="3998075" y="2147624"/>
                <a:ext cx="3656648" cy="1561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24.6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3.7888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5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40D9D2-0E45-CC60-5B95-335DD7B3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075" y="2147624"/>
                <a:ext cx="3656648" cy="15611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032C83-2D61-E8E0-59AF-4616E3E5318E}"/>
                  </a:ext>
                </a:extLst>
              </p:cNvPr>
              <p:cNvSpPr txBox="1"/>
              <p:nvPr/>
            </p:nvSpPr>
            <p:spPr>
              <a:xfrm>
                <a:off x="7603763" y="2357140"/>
                <a:ext cx="1837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−1.9180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032C83-2D61-E8E0-59AF-4616E3E5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763" y="2357140"/>
                <a:ext cx="1837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2842DE-B2AA-29AB-3191-5EBA3373120B}"/>
                  </a:ext>
                </a:extLst>
              </p:cNvPr>
              <p:cNvSpPr/>
              <p:nvPr/>
            </p:nvSpPr>
            <p:spPr>
              <a:xfrm>
                <a:off x="10298431" y="731154"/>
                <a:ext cx="14198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2842DE-B2AA-29AB-3191-5EBA33731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431" y="731154"/>
                <a:ext cx="14198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682009-F9B7-BDB2-61BE-49410728BD44}"/>
                  </a:ext>
                </a:extLst>
              </p:cNvPr>
              <p:cNvSpPr/>
              <p:nvPr/>
            </p:nvSpPr>
            <p:spPr>
              <a:xfrm>
                <a:off x="10229851" y="1262711"/>
                <a:ext cx="15679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682009-F9B7-BDB2-61BE-49410728B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851" y="1262711"/>
                <a:ext cx="15679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3530D4-AA53-0648-E90A-ADA7F42A1751}"/>
                  </a:ext>
                </a:extLst>
              </p:cNvPr>
              <p:cNvSpPr txBox="1"/>
              <p:nvPr/>
            </p:nvSpPr>
            <p:spPr>
              <a:xfrm>
                <a:off x="10355581" y="1828773"/>
                <a:ext cx="1775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3530D4-AA53-0648-E90A-ADA7F42A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81" y="1828773"/>
                <a:ext cx="17753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0E7B6B-1471-BE82-2B60-AEF9E404BEC2}"/>
                  </a:ext>
                </a:extLst>
              </p:cNvPr>
              <p:cNvSpPr txBox="1"/>
              <p:nvPr/>
            </p:nvSpPr>
            <p:spPr>
              <a:xfrm>
                <a:off x="10275571" y="2368853"/>
                <a:ext cx="17068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0E7B6B-1471-BE82-2B60-AEF9E404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571" y="2368853"/>
                <a:ext cx="170687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61BF26-6F7E-FA49-12CD-47A06BB8238F}"/>
                  </a:ext>
                </a:extLst>
              </p:cNvPr>
              <p:cNvSpPr/>
              <p:nvPr/>
            </p:nvSpPr>
            <p:spPr>
              <a:xfrm>
                <a:off x="10355581" y="2854145"/>
                <a:ext cx="191643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61BF26-6F7E-FA49-12CD-47A06BB82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581" y="2854145"/>
                <a:ext cx="191643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559FC08-856C-C434-0C9A-47BEA8DDC984}"/>
                  </a:ext>
                </a:extLst>
              </p:cNvPr>
              <p:cNvSpPr/>
              <p:nvPr/>
            </p:nvSpPr>
            <p:spPr>
              <a:xfrm>
                <a:off x="10435591" y="3436770"/>
                <a:ext cx="15403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559FC08-856C-C434-0C9A-47BEA8DDC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591" y="3436770"/>
                <a:ext cx="15403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7DF26D8-0FD8-3977-EF3D-BF01E66FE091}"/>
              </a:ext>
            </a:extLst>
          </p:cNvPr>
          <p:cNvSpPr/>
          <p:nvPr/>
        </p:nvSpPr>
        <p:spPr>
          <a:xfrm>
            <a:off x="190831" y="3800834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64BC8-5B38-1302-F446-40C81258023A}"/>
                  </a:ext>
                </a:extLst>
              </p:cNvPr>
              <p:cNvSpPr txBox="1"/>
              <p:nvPr/>
            </p:nvSpPr>
            <p:spPr>
              <a:xfrm>
                <a:off x="79623" y="446227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1.9180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64BC8-5B38-1302-F446-40C81258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" y="4462275"/>
                <a:ext cx="237743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8B3E2B-ACAA-9CF1-F7A5-DD32D9B149E7}"/>
                  </a:ext>
                </a:extLst>
              </p:cNvPr>
              <p:cNvSpPr txBox="1"/>
              <p:nvPr/>
            </p:nvSpPr>
            <p:spPr>
              <a:xfrm>
                <a:off x="2604210" y="443834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2.2622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8B3E2B-ACAA-9CF1-F7A5-DD32D9B1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10" y="4438343"/>
                <a:ext cx="3291259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8881A-D6C3-8CBB-5A70-CCFC23510E75}"/>
                  </a:ext>
                </a:extLst>
              </p:cNvPr>
              <p:cNvSpPr txBox="1"/>
              <p:nvPr/>
            </p:nvSpPr>
            <p:spPr>
              <a:xfrm>
                <a:off x="2276089" y="445318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8881A-D6C3-8CBB-5A70-CCFC23510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89" y="4453181"/>
                <a:ext cx="57438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6F6762-326E-417B-2BC3-FEA0BB9D7CA9}"/>
                  </a:ext>
                </a:extLst>
              </p:cNvPr>
              <p:cNvSpPr txBox="1"/>
              <p:nvPr/>
            </p:nvSpPr>
            <p:spPr>
              <a:xfrm>
                <a:off x="282271" y="517021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6F6762-326E-417B-2BC3-FEA0BB9D7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1" y="5170212"/>
                <a:ext cx="247010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0854EF5-C8E2-C0B1-DD15-6112CD249534}"/>
              </a:ext>
            </a:extLst>
          </p:cNvPr>
          <p:cNvSpPr txBox="1"/>
          <p:nvPr/>
        </p:nvSpPr>
        <p:spPr>
          <a:xfrm>
            <a:off x="323344" y="5809569"/>
            <a:ext cx="1047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i.e., There is no significant difference between mean of two population.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933DB2-7969-B13A-4A24-BD382E6BC4B0}"/>
                  </a:ext>
                </a:extLst>
              </p:cNvPr>
              <p:cNvSpPr txBox="1"/>
              <p:nvPr/>
            </p:nvSpPr>
            <p:spPr>
              <a:xfrm>
                <a:off x="8766810" y="63998"/>
                <a:ext cx="346329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0.05,9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=2.2622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933DB2-7969-B13A-4A24-BD382E6B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810" y="63998"/>
                <a:ext cx="3463290" cy="5786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3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4" grpId="0"/>
      <p:bldP spid="5" grpId="0"/>
      <p:bldP spid="10" grpId="0"/>
      <p:bldP spid="22" grpId="0"/>
      <p:bldP spid="23" grpId="0"/>
      <p:bldP spid="3" grpId="0"/>
      <p:bldP spid="6" grpId="0"/>
      <p:bldP spid="7" grpId="0"/>
      <p:bldP spid="8" grpId="0"/>
      <p:bldP spid="9" grpId="0"/>
      <p:bldP spid="1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F3B24-A9DF-5440-420C-576943E5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D608-99E1-ADAB-3594-F683F18B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09361-93D6-7F5D-0917-CD5E42F1281F}"/>
              </a:ext>
            </a:extLst>
          </p:cNvPr>
          <p:cNvSpPr/>
          <p:nvPr/>
        </p:nvSpPr>
        <p:spPr>
          <a:xfrm>
            <a:off x="92267" y="79854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4C301C-37DC-17CF-1AED-9CBED4AC1B7C}"/>
                  </a:ext>
                </a:extLst>
              </p:cNvPr>
              <p:cNvSpPr txBox="1"/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76654F-CAD7-D6CD-4A07-C9980A5A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5437128"/>
                <a:ext cx="2626141" cy="1034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EBC83-CA77-32CC-C63C-BEBF34690C17}"/>
                  </a:ext>
                </a:extLst>
              </p:cNvPr>
              <p:cNvSpPr txBox="1"/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533432-F200-BB01-1B28-BBB432DC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77" y="4260133"/>
                <a:ext cx="2529677" cy="1033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D1CE0-158E-CE74-7B70-4B00810387F7}"/>
                  </a:ext>
                </a:extLst>
              </p:cNvPr>
              <p:cNvSpPr txBox="1"/>
              <p:nvPr/>
            </p:nvSpPr>
            <p:spPr>
              <a:xfrm>
                <a:off x="2546894" y="4305852"/>
                <a:ext cx="2116354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4.24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D1CE0-158E-CE74-7B70-4B008103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4" y="4305852"/>
                <a:ext cx="2116354" cy="910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B6979-FB4C-EF67-2C83-65D0CF9A8ABC}"/>
                  </a:ext>
                </a:extLst>
              </p:cNvPr>
              <p:cNvSpPr txBox="1"/>
              <p:nvPr/>
            </p:nvSpPr>
            <p:spPr>
              <a:xfrm>
                <a:off x="4439383" y="4530782"/>
                <a:ext cx="18699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5.3000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B6979-FB4C-EF67-2C83-65D0CF9A8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83" y="4530782"/>
                <a:ext cx="18699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161D48-ECC8-2E20-04AF-C74FCB13B111}"/>
                  </a:ext>
                </a:extLst>
              </p:cNvPr>
              <p:cNvSpPr txBox="1"/>
              <p:nvPr/>
            </p:nvSpPr>
            <p:spPr>
              <a:xfrm>
                <a:off x="2551611" y="5499193"/>
                <a:ext cx="2116354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161D48-ECC8-2E20-04AF-C74FCB13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11" y="5499193"/>
                <a:ext cx="2116354" cy="9079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EBF994-04F8-ECD5-8BE6-AD25717076DC}"/>
                  </a:ext>
                </a:extLst>
              </p:cNvPr>
              <p:cNvSpPr txBox="1"/>
              <p:nvPr/>
            </p:nvSpPr>
            <p:spPr>
              <a:xfrm>
                <a:off x="4527816" y="5700140"/>
                <a:ext cx="17815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21.6000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EBF994-04F8-ECD5-8BE6-AD257170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16" y="5700140"/>
                <a:ext cx="17815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698AD00-7E35-978F-B5BB-27B2D1DB3AFD}"/>
              </a:ext>
            </a:extLst>
          </p:cNvPr>
          <p:cNvSpPr/>
          <p:nvPr/>
        </p:nvSpPr>
        <p:spPr>
          <a:xfrm>
            <a:off x="1801777" y="854451"/>
            <a:ext cx="1352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u="sng" dirty="0">
                <a:solidFill>
                  <a:srgbClr val="FF0000"/>
                </a:solidFill>
              </a:rPr>
              <a:t>F - test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0E329B-9F48-2D99-5450-CF93E2F43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311976"/>
              </p:ext>
            </p:extLst>
          </p:nvPr>
        </p:nvGraphicFramePr>
        <p:xfrm>
          <a:off x="5443936" y="753842"/>
          <a:ext cx="6717111" cy="137423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2933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934674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917681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26178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849704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849704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  <a:gridCol w="756237">
                  <a:extLst>
                    <a:ext uri="{9D8B030D-6E8A-4147-A177-3AD203B41FA5}">
                      <a16:colId xmlns:a16="http://schemas.microsoft.com/office/drawing/2014/main" val="2580896732"/>
                    </a:ext>
                  </a:extLst>
                </a:gridCol>
              </a:tblGrid>
              <a:tr h="687117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21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26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2060"/>
                          </a:solidFill>
                        </a:rPr>
                        <a:t>-</a:t>
                      </a:r>
                      <a:endParaRPr lang="en-IN" sz="22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687117">
                <a:tc>
                  <a:txBody>
                    <a:bodyPr/>
                    <a:lstStyle/>
                    <a:p>
                      <a:pPr algn="ctr"/>
                      <a:r>
                        <a:rPr lang="en-IN" sz="2200" b="0" dirty="0">
                          <a:solidFill>
                            <a:srgbClr val="002060"/>
                          </a:solidFill>
                        </a:rPr>
                        <a:t>Sample 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27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28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30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31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002060"/>
                          </a:solidFill>
                        </a:rPr>
                        <a:t>36</a:t>
                      </a:r>
                      <a:endParaRPr lang="en-IN" sz="2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50A40F1-FB18-D839-0525-96CC9F135026}"/>
              </a:ext>
            </a:extLst>
          </p:cNvPr>
          <p:cNvSpPr/>
          <p:nvPr/>
        </p:nvSpPr>
        <p:spPr>
          <a:xfrm>
            <a:off x="203649" y="1603536"/>
            <a:ext cx="1815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DEDB43-62B4-8DC1-F656-A5B906E47414}"/>
                  </a:ext>
                </a:extLst>
              </p:cNvPr>
              <p:cNvSpPr/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DEDB43-62B4-8DC1-F656-A5B906E47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4" y="2301263"/>
                <a:ext cx="147756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EA5B1B7-294A-A58E-BF61-DBE7FF785860}"/>
              </a:ext>
            </a:extLst>
          </p:cNvPr>
          <p:cNvSpPr/>
          <p:nvPr/>
        </p:nvSpPr>
        <p:spPr>
          <a:xfrm>
            <a:off x="3054975" y="1603277"/>
            <a:ext cx="173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Sample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DAED06-4F2D-AECF-3941-422272D5EE3A}"/>
                  </a:ext>
                </a:extLst>
              </p:cNvPr>
              <p:cNvSpPr/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DAED06-4F2D-AECF-3941-422272D5E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38" y="2243501"/>
                <a:ext cx="147756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450041-A86D-7787-BE7F-5AEBCB734EDD}"/>
                  </a:ext>
                </a:extLst>
              </p:cNvPr>
              <p:cNvSpPr txBox="1"/>
              <p:nvPr/>
            </p:nvSpPr>
            <p:spPr>
              <a:xfrm>
                <a:off x="495139" y="2832159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450041-A86D-7787-BE7F-5AEBCB73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9" y="2832159"/>
                <a:ext cx="18156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F7A2C7-442E-E68D-C716-6CE05C6D1F08}"/>
                  </a:ext>
                </a:extLst>
              </p:cNvPr>
              <p:cNvSpPr txBox="1"/>
              <p:nvPr/>
            </p:nvSpPr>
            <p:spPr>
              <a:xfrm>
                <a:off x="3076492" y="2825770"/>
                <a:ext cx="1815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F7A2C7-442E-E68D-C716-6CE05C6D1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92" y="2825770"/>
                <a:ext cx="181565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137D76-7167-6CEB-1FA7-D604C9110B66}"/>
                  </a:ext>
                </a:extLst>
              </p:cNvPr>
              <p:cNvSpPr/>
              <p:nvPr/>
            </p:nvSpPr>
            <p:spPr>
              <a:xfrm>
                <a:off x="411979" y="3431635"/>
                <a:ext cx="18645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137D76-7167-6CEB-1FA7-D604C9110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79" y="3431635"/>
                <a:ext cx="186452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740ECA-8AC8-7FB6-50ED-56E48E074F34}"/>
                  </a:ext>
                </a:extLst>
              </p:cNvPr>
              <p:cNvSpPr/>
              <p:nvPr/>
            </p:nvSpPr>
            <p:spPr>
              <a:xfrm>
                <a:off x="3071714" y="3396609"/>
                <a:ext cx="17216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740ECA-8AC8-7FB6-50ED-56E48E074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714" y="3396609"/>
                <a:ext cx="172162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E903631-1468-B1DF-877D-8D685B7E3900}"/>
              </a:ext>
            </a:extLst>
          </p:cNvPr>
          <p:cNvSpPr/>
          <p:nvPr/>
        </p:nvSpPr>
        <p:spPr>
          <a:xfrm>
            <a:off x="5418588" y="2860060"/>
            <a:ext cx="2451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002060"/>
                </a:solidFill>
              </a:rPr>
              <a:t>(use calculator)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3" grpId="0"/>
      <p:bldP spid="14" grpId="0"/>
      <p:bldP spid="15" grpId="0"/>
      <p:bldP spid="4" grpId="0"/>
      <p:bldP spid="11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38926-2AAB-D5CF-2766-586D9764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23C5-897A-F650-AFA0-47A1F696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70B628-C7F3-C41B-FB89-AE4C90FFF647}"/>
                  </a:ext>
                </a:extLst>
              </p:cNvPr>
              <p:cNvSpPr/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3054EE-A5A1-5F87-4D66-78FDF7879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885846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2C77134-0940-4FFB-CE72-46094188AB03}"/>
                  </a:ext>
                </a:extLst>
              </p:cNvPr>
              <p:cNvSpPr/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4C32C36-45C5-ECDC-4047-B38AFF5A7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0" y="872156"/>
                <a:ext cx="19207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57C73E0-EBCF-26DF-8556-C9A0C02B5629}"/>
                  </a:ext>
                </a:extLst>
              </p:cNvPr>
              <p:cNvSpPr/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D67E81-617C-222C-9A62-F9E3618A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2205666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5BD908-CA64-17A6-9F8C-BE0C60B16A58}"/>
                  </a:ext>
                </a:extLst>
              </p:cNvPr>
              <p:cNvSpPr/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4637EA-67CD-DAF4-C43C-827AE4C08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9" y="1568616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FED933-DBB7-815C-B3E5-046319886AC5}"/>
                  </a:ext>
                </a:extLst>
              </p:cNvPr>
              <p:cNvSpPr txBox="1"/>
              <p:nvPr/>
            </p:nvSpPr>
            <p:spPr>
              <a:xfrm>
                <a:off x="-191122" y="2711881"/>
                <a:ext cx="462596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FED933-DBB7-815C-B3E5-046319886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122" y="2711881"/>
                <a:ext cx="4625962" cy="717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1BF6FB-AA49-1970-A1AE-4631E6B847F4}"/>
                  </a:ext>
                </a:extLst>
              </p:cNvPr>
              <p:cNvSpPr/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B82517-B06E-59B9-4EA5-8F6C5D3ED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" y="1551504"/>
                <a:ext cx="19207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E35883-A377-1A6D-5B5B-686EDE901EDC}"/>
              </a:ext>
            </a:extLst>
          </p:cNvPr>
          <p:cNvSpPr txBox="1"/>
          <p:nvPr/>
        </p:nvSpPr>
        <p:spPr>
          <a:xfrm>
            <a:off x="2760729" y="925421"/>
            <a:ext cx="737887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</a:rPr>
              <a:t>i.e., The variances of the two populations are equal</a:t>
            </a:r>
            <a:endParaRPr lang="en-IN" sz="25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E7752-AF36-830D-5912-A3A15F87690C}"/>
              </a:ext>
            </a:extLst>
          </p:cNvPr>
          <p:cNvSpPr txBox="1"/>
          <p:nvPr/>
        </p:nvSpPr>
        <p:spPr>
          <a:xfrm>
            <a:off x="2779564" y="1604474"/>
            <a:ext cx="743776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2060"/>
                </a:solidFill>
              </a:rPr>
              <a:t>i.e., The variances of the two populations are not  </a:t>
            </a:r>
          </a:p>
          <a:p>
            <a:r>
              <a:rPr lang="en-US" sz="2500" dirty="0">
                <a:solidFill>
                  <a:srgbClr val="002060"/>
                </a:solidFill>
              </a:rPr>
              <a:t>        equal</a:t>
            </a:r>
            <a:endParaRPr lang="en-IN" sz="25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5AF724-25CC-1E9B-26CA-CEA1A509C9DA}"/>
                  </a:ext>
                </a:extLst>
              </p:cNvPr>
              <p:cNvSpPr txBox="1"/>
              <p:nvPr/>
            </p:nvSpPr>
            <p:spPr>
              <a:xfrm>
                <a:off x="3811475" y="2719176"/>
                <a:ext cx="3780142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5AF724-25CC-1E9B-26CA-CEA1A509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75" y="2719176"/>
                <a:ext cx="3780142" cy="7171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C42459-9038-8311-5F74-2DAB3428E859}"/>
                  </a:ext>
                </a:extLst>
              </p:cNvPr>
              <p:cNvSpPr txBox="1"/>
              <p:nvPr/>
            </p:nvSpPr>
            <p:spPr>
              <a:xfrm>
                <a:off x="3822905" y="3284687"/>
                <a:ext cx="2261665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C42459-9038-8311-5F74-2DAB3428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05" y="3284687"/>
                <a:ext cx="2261665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D21314-3DCD-E1C1-A07B-E5271002B8F2}"/>
                  </a:ext>
                </a:extLst>
              </p:cNvPr>
              <p:cNvSpPr/>
              <p:nvPr/>
            </p:nvSpPr>
            <p:spPr>
              <a:xfrm>
                <a:off x="282488" y="4452050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D21314-3DCD-E1C1-A07B-E5271002B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8" y="4452050"/>
                <a:ext cx="1318866" cy="523220"/>
              </a:xfrm>
              <a:prstGeom prst="rect">
                <a:avLst/>
              </a:prstGeom>
              <a:blipFill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E1E300-0826-AAD3-70FC-2E8859BA8BCD}"/>
                  </a:ext>
                </a:extLst>
              </p:cNvPr>
              <p:cNvSpPr txBox="1"/>
              <p:nvPr/>
            </p:nvSpPr>
            <p:spPr>
              <a:xfrm>
                <a:off x="1136102" y="4196211"/>
                <a:ext cx="2428875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a:rPr lang="en-IN" sz="2800" b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IN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E1E300-0826-AAD3-70FC-2E8859BA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2" y="4196211"/>
                <a:ext cx="2428875" cy="10273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FC7C6F-DE52-1A60-6D39-17D17161D5AD}"/>
                  </a:ext>
                </a:extLst>
              </p:cNvPr>
              <p:cNvSpPr txBox="1"/>
              <p:nvPr/>
            </p:nvSpPr>
            <p:spPr>
              <a:xfrm>
                <a:off x="3334473" y="4258201"/>
                <a:ext cx="208334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1.6000 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.3000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FC7C6F-DE52-1A60-6D39-17D17161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473" y="4258201"/>
                <a:ext cx="2083347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5FB47-C147-E5E1-3962-FA91E1FE6783}"/>
                  </a:ext>
                </a:extLst>
              </p:cNvPr>
              <p:cNvSpPr txBox="1"/>
              <p:nvPr/>
            </p:nvSpPr>
            <p:spPr>
              <a:xfrm>
                <a:off x="5195226" y="4486143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4.0755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95FB47-C147-E5E1-3962-FA91E1FE6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226" y="4486143"/>
                <a:ext cx="19173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70D8AF-9675-1A04-77DA-CCC8CB9F5666}"/>
                  </a:ext>
                </a:extLst>
              </p:cNvPr>
              <p:cNvSpPr txBox="1"/>
              <p:nvPr/>
            </p:nvSpPr>
            <p:spPr>
              <a:xfrm>
                <a:off x="6915629" y="4448574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70D8AF-9675-1A04-77DA-CCC8CB9F5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629" y="4448574"/>
                <a:ext cx="57438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F47E06-6292-BF9E-52A6-21B641267825}"/>
                  </a:ext>
                </a:extLst>
              </p:cNvPr>
              <p:cNvSpPr txBox="1"/>
              <p:nvPr/>
            </p:nvSpPr>
            <p:spPr>
              <a:xfrm>
                <a:off x="7314341" y="4457830"/>
                <a:ext cx="31675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6.26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F47E06-6292-BF9E-52A6-21B64126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41" y="4457830"/>
                <a:ext cx="316757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13F227D7-02F0-BF74-51D8-26965F33AB4D}"/>
              </a:ext>
            </a:extLst>
          </p:cNvPr>
          <p:cNvSpPr/>
          <p:nvPr/>
        </p:nvSpPr>
        <p:spPr>
          <a:xfrm>
            <a:off x="283926" y="545124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F0C2A96-A5D5-88B1-236E-CEBBE5A66091}"/>
                  </a:ext>
                </a:extLst>
              </p:cNvPr>
              <p:cNvSpPr txBox="1"/>
              <p:nvPr/>
            </p:nvSpPr>
            <p:spPr>
              <a:xfrm>
                <a:off x="2201950" y="5459657"/>
                <a:ext cx="2346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F0C2A96-A5D5-88B1-236E-CEBBE5A6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50" y="5459657"/>
                <a:ext cx="2346242" cy="523220"/>
              </a:xfrm>
              <a:prstGeom prst="rect">
                <a:avLst/>
              </a:prstGeom>
              <a:blipFill>
                <a:blip r:embed="rId16"/>
                <a:stretch>
                  <a:fillRect l="-5195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1A40746-6A2C-FB29-004C-9F723B595D8F}"/>
              </a:ext>
            </a:extLst>
          </p:cNvPr>
          <p:cNvSpPr txBox="1"/>
          <p:nvPr/>
        </p:nvSpPr>
        <p:spPr>
          <a:xfrm>
            <a:off x="4333892" y="5458798"/>
            <a:ext cx="7670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</a:rPr>
              <a:t>The variances of the two populations are equal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C98768-9963-7DD6-6428-EC243E793013}"/>
                  </a:ext>
                </a:extLst>
              </p:cNvPr>
              <p:cNvSpPr/>
              <p:nvPr/>
            </p:nvSpPr>
            <p:spPr>
              <a:xfrm>
                <a:off x="9457082" y="754014"/>
                <a:ext cx="1664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C98768-9963-7DD6-6428-EC243E793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082" y="754014"/>
                <a:ext cx="166430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1451D4-0F35-3F60-989E-CA4B3C82FD5E}"/>
                  </a:ext>
                </a:extLst>
              </p:cNvPr>
              <p:cNvSpPr/>
              <p:nvPr/>
            </p:nvSpPr>
            <p:spPr>
              <a:xfrm>
                <a:off x="9536437" y="1205561"/>
                <a:ext cx="156123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1451D4-0F35-3F60-989E-CA4B3C82F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437" y="1205561"/>
                <a:ext cx="156123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7A0EEB-6B8B-278E-CEF2-60FD737F40E8}"/>
                  </a:ext>
                </a:extLst>
              </p:cNvPr>
              <p:cNvSpPr txBox="1"/>
              <p:nvPr/>
            </p:nvSpPr>
            <p:spPr>
              <a:xfrm>
                <a:off x="9532620" y="1657323"/>
                <a:ext cx="20116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7A0EEB-6B8B-278E-CEF2-60FD737F4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620" y="1657323"/>
                <a:ext cx="201168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E34FFD-737B-7EA3-9001-7E2D483B89B4}"/>
                  </a:ext>
                </a:extLst>
              </p:cNvPr>
              <p:cNvSpPr txBox="1"/>
              <p:nvPr/>
            </p:nvSpPr>
            <p:spPr>
              <a:xfrm>
                <a:off x="9439465" y="2151683"/>
                <a:ext cx="19153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E34FFD-737B-7EA3-9001-7E2D483B8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65" y="2151683"/>
                <a:ext cx="191531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5C18E0-0934-18EB-4BFA-7BC9BB39651D}"/>
                  </a:ext>
                </a:extLst>
              </p:cNvPr>
              <p:cNvSpPr txBox="1"/>
              <p:nvPr/>
            </p:nvSpPr>
            <p:spPr>
              <a:xfrm>
                <a:off x="9602193" y="2661345"/>
                <a:ext cx="2392770" cy="551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5.3000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5C18E0-0934-18EB-4BFA-7BC9BB396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193" y="2661345"/>
                <a:ext cx="2392770" cy="55188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2AAE5E-567D-D55A-B929-85E7989C2E79}"/>
                  </a:ext>
                </a:extLst>
              </p:cNvPr>
              <p:cNvSpPr txBox="1"/>
              <p:nvPr/>
            </p:nvSpPr>
            <p:spPr>
              <a:xfrm>
                <a:off x="9545242" y="3163543"/>
                <a:ext cx="2672445" cy="551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21.6000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2AAE5E-567D-D55A-B929-85E7989C2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242" y="3163543"/>
                <a:ext cx="2672445" cy="5518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62C6D6-B5C7-04E3-0597-8BF59376B949}"/>
                  </a:ext>
                </a:extLst>
              </p:cNvPr>
              <p:cNvSpPr txBox="1"/>
              <p:nvPr/>
            </p:nvSpPr>
            <p:spPr>
              <a:xfrm>
                <a:off x="9009042" y="3734791"/>
                <a:ext cx="31675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5, 4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=6.26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62C6D6-B5C7-04E3-0597-8BF59376B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042" y="3734791"/>
                <a:ext cx="316757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03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43" grpId="0"/>
      <p:bldP spid="4" grpId="0"/>
      <p:bldP spid="6" grpId="0"/>
      <p:bldP spid="11" grpId="0"/>
      <p:bldP spid="37" grpId="0"/>
      <p:bldP spid="38" grpId="0"/>
      <p:bldP spid="39" grpId="0"/>
      <p:bldP spid="40" grpId="0"/>
      <p:bldP spid="42" grpId="0"/>
      <p:bldP spid="47" grpId="0"/>
      <p:bldP spid="48" grpId="0"/>
      <p:bldP spid="50" grpId="0"/>
      <p:bldP spid="51" grpId="0"/>
      <p:bldP spid="52" grpId="0"/>
      <p:bldP spid="5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E0435-03F0-060E-3844-4F8099BD9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4787-6B57-875B-B57A-FB8D56B7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4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DA0667-AC8D-E9CA-EC07-59B810464C32}"/>
              </a:ext>
            </a:extLst>
          </p:cNvPr>
          <p:cNvSpPr/>
          <p:nvPr/>
        </p:nvSpPr>
        <p:spPr>
          <a:xfrm>
            <a:off x="225121" y="737594"/>
            <a:ext cx="2815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Final 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73E44-4DA3-4CFD-1DF6-2BAC2597DBE8}"/>
              </a:ext>
            </a:extLst>
          </p:cNvPr>
          <p:cNvSpPr txBox="1"/>
          <p:nvPr/>
        </p:nvSpPr>
        <p:spPr>
          <a:xfrm>
            <a:off x="382830" y="4525062"/>
            <a:ext cx="11138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Thus,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The two samples are drawn from the same normal population.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E26DD-852E-36DC-D48F-9DFB7E104C21}"/>
                  </a:ext>
                </a:extLst>
              </p:cNvPr>
              <p:cNvSpPr txBox="1"/>
              <p:nvPr/>
            </p:nvSpPr>
            <p:spPr>
              <a:xfrm>
                <a:off x="102483" y="1444755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1.9180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3E26DD-852E-36DC-D48F-9DFB7E10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3" y="1444755"/>
                <a:ext cx="2377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29FCAB-6213-890D-8C75-21D8C0D6B866}"/>
                  </a:ext>
                </a:extLst>
              </p:cNvPr>
              <p:cNvSpPr txBox="1"/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2.2622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29FCAB-6213-890D-8C75-21D8C0D6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1420823"/>
                <a:ext cx="3291259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65226C-6E6C-C6DF-2EE6-790181415E88}"/>
                  </a:ext>
                </a:extLst>
              </p:cNvPr>
              <p:cNvSpPr txBox="1"/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65226C-6E6C-C6DF-2EE6-79018141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49" y="1435661"/>
                <a:ext cx="574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0F838-AEF8-BAED-B6CB-85DFC72FD77D}"/>
                  </a:ext>
                </a:extLst>
              </p:cNvPr>
              <p:cNvSpPr txBox="1"/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0F838-AEF8-BAED-B6CB-85DFC72FD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1" y="2209842"/>
                <a:ext cx="2470105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7697CC-185C-BD9E-38AC-71F23A7B842C}"/>
                  </a:ext>
                </a:extLst>
              </p:cNvPr>
              <p:cNvSpPr txBox="1"/>
              <p:nvPr/>
            </p:nvSpPr>
            <p:spPr>
              <a:xfrm>
                <a:off x="382830" y="2922095"/>
                <a:ext cx="19173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4.0755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7697CC-185C-BD9E-38AC-71F23A7B8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30" y="2922095"/>
                <a:ext cx="19173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2318EB-B808-9CA9-3DC4-1E560C1EBE1B}"/>
                  </a:ext>
                </a:extLst>
              </p:cNvPr>
              <p:cNvSpPr txBox="1"/>
              <p:nvPr/>
            </p:nvSpPr>
            <p:spPr>
              <a:xfrm>
                <a:off x="2263253" y="2884526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2318EB-B808-9CA9-3DC4-1E560C1E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253" y="2884526"/>
                <a:ext cx="5743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6D66BB-82E9-CC85-6E2C-FD39139792D9}"/>
                  </a:ext>
                </a:extLst>
              </p:cNvPr>
              <p:cNvSpPr txBox="1"/>
              <p:nvPr/>
            </p:nvSpPr>
            <p:spPr>
              <a:xfrm>
                <a:off x="2627070" y="2893782"/>
                <a:ext cx="3087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6.26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6D66BB-82E9-CC85-6E2C-FD3913979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70" y="2893782"/>
                <a:ext cx="308793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4DBA54-AA49-178C-D8CE-AAE743E9E02C}"/>
                  </a:ext>
                </a:extLst>
              </p:cNvPr>
              <p:cNvSpPr txBox="1"/>
              <p:nvPr/>
            </p:nvSpPr>
            <p:spPr>
              <a:xfrm>
                <a:off x="348984" y="3691498"/>
                <a:ext cx="28056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4DBA54-AA49-178C-D8CE-AAE743E9E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4" y="3691498"/>
                <a:ext cx="2805695" cy="523220"/>
              </a:xfrm>
              <a:prstGeom prst="rect">
                <a:avLst/>
              </a:prstGeom>
              <a:blipFill>
                <a:blip r:embed="rId9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/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4181-BBBD-8F2C-3463-ACFCDF6D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DB7B-0EBF-6FAE-15E4-18997D58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Chi Square Test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92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D61BA-6BE2-D8AC-28B8-642B104D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339C-6075-B4C8-4F7A-665E803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and Alternative Hypothesis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D3BD2A-2871-C428-4230-C94FE2820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2" y="1229614"/>
            <a:ext cx="2688694" cy="1833626"/>
          </a:xfrm>
          <a:prstGeom prst="rect">
            <a:avLst/>
          </a:prstGeom>
        </p:spPr>
      </p:pic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F9C0035C-5A63-7AE9-2EB6-C23FE0A1DD2E}"/>
              </a:ext>
            </a:extLst>
          </p:cNvPr>
          <p:cNvSpPr/>
          <p:nvPr/>
        </p:nvSpPr>
        <p:spPr>
          <a:xfrm>
            <a:off x="2880836" y="1229614"/>
            <a:ext cx="4891564" cy="1076133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Claim: New drug is as effective as the old drug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C9A4F-55F8-4C4A-7DB7-6B777A67B275}"/>
              </a:ext>
            </a:extLst>
          </p:cNvPr>
          <p:cNvSpPr txBox="1"/>
          <p:nvPr/>
        </p:nvSpPr>
        <p:spPr>
          <a:xfrm>
            <a:off x="4149090" y="27787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False !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A55288-91D0-1160-1D27-2E6A9006F06E}"/>
              </a:ext>
            </a:extLst>
          </p:cNvPr>
          <p:cNvSpPr txBox="1"/>
          <p:nvPr/>
        </p:nvSpPr>
        <p:spPr>
          <a:xfrm>
            <a:off x="4049792" y="491618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True !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21455A-CF9F-0479-B5DC-BE7D14E1FE4A}"/>
              </a:ext>
            </a:extLst>
          </p:cNvPr>
          <p:cNvSpPr/>
          <p:nvPr/>
        </p:nvSpPr>
        <p:spPr>
          <a:xfrm>
            <a:off x="5579984" y="3280843"/>
            <a:ext cx="4891563" cy="90297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 change, or No difference between old and new drug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A3A3E-6EB8-58E4-F95B-519BC818AB5F}"/>
                  </a:ext>
                </a:extLst>
              </p:cNvPr>
              <p:cNvSpPr txBox="1"/>
              <p:nvPr/>
            </p:nvSpPr>
            <p:spPr>
              <a:xfrm>
                <a:off x="5579984" y="2693789"/>
                <a:ext cx="580786" cy="57888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A3A3E-6EB8-58E4-F95B-519BC818A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984" y="2693789"/>
                <a:ext cx="580786" cy="5788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551972-BBA6-6E49-1116-7A914C624338}"/>
              </a:ext>
            </a:extLst>
          </p:cNvPr>
          <p:cNvSpPr/>
          <p:nvPr/>
        </p:nvSpPr>
        <p:spPr>
          <a:xfrm>
            <a:off x="5545694" y="5536946"/>
            <a:ext cx="4891563" cy="90297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New drug is actually better then the old one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24D1C-B821-C50B-E311-347F2D4BFDBF}"/>
                  </a:ext>
                </a:extLst>
              </p:cNvPr>
              <p:cNvSpPr txBox="1"/>
              <p:nvPr/>
            </p:nvSpPr>
            <p:spPr>
              <a:xfrm>
                <a:off x="5549029" y="4931931"/>
                <a:ext cx="685800" cy="57888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24D1C-B821-C50B-E311-347F2D4B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29" y="4931931"/>
                <a:ext cx="685800" cy="57888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484F47-C5CA-1A9C-9921-A346DCD880F1}"/>
              </a:ext>
            </a:extLst>
          </p:cNvPr>
          <p:cNvSpPr/>
          <p:nvPr/>
        </p:nvSpPr>
        <p:spPr>
          <a:xfrm>
            <a:off x="6172199" y="2693789"/>
            <a:ext cx="2462926" cy="54891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Null Hypothesis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CA0772-1846-F879-62F1-F3C4B314BCA8}"/>
              </a:ext>
            </a:extLst>
          </p:cNvPr>
          <p:cNvGrpSpPr/>
          <p:nvPr/>
        </p:nvGrpSpPr>
        <p:grpSpPr>
          <a:xfrm>
            <a:off x="3255645" y="2282887"/>
            <a:ext cx="916305" cy="2894903"/>
            <a:chOff x="3507105" y="2305747"/>
            <a:chExt cx="916305" cy="289490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66F8872-77BD-B2DE-9AF8-4E1E14FA7306}"/>
                </a:ext>
              </a:extLst>
            </p:cNvPr>
            <p:cNvCxnSpPr>
              <a:cxnSpLocks/>
            </p:cNvCxnSpPr>
            <p:nvPr/>
          </p:nvCxnSpPr>
          <p:spPr>
            <a:xfrm>
              <a:off x="3520440" y="2305747"/>
              <a:ext cx="0" cy="289490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12E934-ADE3-BE54-D5C2-AE24DEB40E15}"/>
                </a:ext>
              </a:extLst>
            </p:cNvPr>
            <p:cNvCxnSpPr/>
            <p:nvPr/>
          </p:nvCxnSpPr>
          <p:spPr>
            <a:xfrm>
              <a:off x="3543300" y="3040380"/>
              <a:ext cx="8801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B1A52C-403E-66DD-C96B-F1CEF9FD0FD4}"/>
                </a:ext>
              </a:extLst>
            </p:cNvPr>
            <p:cNvCxnSpPr/>
            <p:nvPr/>
          </p:nvCxnSpPr>
          <p:spPr>
            <a:xfrm>
              <a:off x="3507105" y="5177790"/>
              <a:ext cx="8801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04BA8B-29D1-265A-47DA-D52DC7B8B0E5}"/>
              </a:ext>
            </a:extLst>
          </p:cNvPr>
          <p:cNvSpPr/>
          <p:nvPr/>
        </p:nvSpPr>
        <p:spPr>
          <a:xfrm>
            <a:off x="6254352" y="4950470"/>
            <a:ext cx="3415428" cy="54891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Alternative Hypothesis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9" grpId="0" animBg="1"/>
      <p:bldP spid="1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D0E4-F2D5-0D2A-5C50-11DBD06B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FE99-1326-D6D9-66CC-E391457C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6A02F-875F-47C5-7808-CFDE00E45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chi-square</a:t>
            </a:r>
            <a:r>
              <a:rPr lang="en-US" dirty="0"/>
              <a:t> distribution was first introduced by the German mathematician </a:t>
            </a:r>
            <a:r>
              <a:rPr lang="en-US" b="1" dirty="0">
                <a:solidFill>
                  <a:srgbClr val="FF0000"/>
                </a:solidFill>
              </a:rPr>
              <a:t>Karl Pearson</a:t>
            </a:r>
            <a:r>
              <a:rPr lang="en-US" dirty="0"/>
              <a:t> in 1900 as a part of his work on </a:t>
            </a:r>
            <a:r>
              <a:rPr lang="en-US" b="1" dirty="0">
                <a:solidFill>
                  <a:srgbClr val="FF0000"/>
                </a:solidFill>
              </a:rPr>
              <a:t>goodness-of-fit test</a:t>
            </a:r>
            <a:r>
              <a:rPr lang="en-US" dirty="0"/>
              <a:t>.</a:t>
            </a:r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chi-square (χ²)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statistical measure used to compare observed data with expected data under a certain hypothesis.</a:t>
            </a:r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r>
              <a:rPr lang="en-US" dirty="0"/>
              <a:t>It quantifies the difference between observed and expected frequencies and helps determine whether the differences are statistically significant or due to random variation.</a:t>
            </a:r>
          </a:p>
        </p:txBody>
      </p:sp>
    </p:spTree>
    <p:extLst>
      <p:ext uri="{BB962C8B-B14F-4D97-AF65-F5344CB8AC3E}">
        <p14:creationId xmlns:p14="http://schemas.microsoft.com/office/powerpoint/2010/main" val="18185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6D20C-86AC-9B8C-E396-F4464215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657C-EB2A-692A-1BE0-11665CD3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E8964-3152-0C06-FB95-AF2465CD7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𝐨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a set of observed frequencies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be the corresponding set of expected frequencies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 it is defined by,</a:t>
                </a:r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E8964-3152-0C06-FB95-AF2465CD7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8630B-003A-0B83-542B-295E1B817BD7}"/>
                  </a:ext>
                </a:extLst>
              </p:cNvPr>
              <p:cNvSpPr txBox="1"/>
              <p:nvPr/>
            </p:nvSpPr>
            <p:spPr>
              <a:xfrm>
                <a:off x="1554480" y="2542175"/>
                <a:ext cx="8275320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8630B-003A-0B83-542B-295E1B817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80" y="2542175"/>
                <a:ext cx="8275320" cy="1202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27EEF-2773-3A5B-72D7-E7DCC0667362}"/>
                  </a:ext>
                </a:extLst>
              </p:cNvPr>
              <p:cNvSpPr txBox="1"/>
              <p:nvPr/>
            </p:nvSpPr>
            <p:spPr>
              <a:xfrm>
                <a:off x="1988819" y="4005383"/>
                <a:ext cx="3297289" cy="13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27EEF-2773-3A5B-72D7-E7DCC0667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19" y="4005383"/>
                <a:ext cx="3297289" cy="13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4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D42C-9772-C972-6850-C68D81F2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1E5C-1258-81C8-E07B-268F4F49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1BB98-CA30-979F-6B39-B75B40307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Conditions for validity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test:</a:t>
                </a:r>
                <a:endParaRPr lang="en-IN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The sample observations should be independent.</a:t>
                </a:r>
                <a:endParaRPr lang="en-IN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The total frequency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should be reasonably large say, </a:t>
                </a:r>
                <a:r>
                  <a:rPr lang="en-US" b="1" dirty="0">
                    <a:solidFill>
                      <a:srgbClr val="FF0000"/>
                    </a:solidFill>
                  </a:rPr>
                  <a:t>greater than 50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Each expected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If not</a:t>
                </a:r>
                <a:r>
                  <a:rPr lang="en-US" dirty="0"/>
                  <a:t>, then it is </a:t>
                </a:r>
                <a:r>
                  <a:rPr lang="en-US" b="1" i="1" dirty="0">
                    <a:solidFill>
                      <a:schemeClr val="accent4">
                        <a:lumMod val="75000"/>
                      </a:schemeClr>
                    </a:solidFill>
                  </a:rPr>
                  <a:t>pooled with preceding or succeeding frequency</a:t>
                </a:r>
                <a:r>
                  <a:rPr lang="en-US" dirty="0"/>
                  <a:t> </a:t>
                </a:r>
                <a:r>
                  <a:rPr lang="en-US" b="1" dirty="0"/>
                  <a:t>so that the pooled frequency is more than 5</a:t>
                </a:r>
                <a:r>
                  <a:rPr lang="en-US" dirty="0"/>
                  <a:t>. 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In this case, we need to adjust degree of freedom lost in pooling.</a:t>
                </a:r>
                <a:endParaRPr lang="en-IN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1BB98-CA30-979F-6B39-B75B40307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7A947-7785-5E42-5E01-0B7D97DD9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2719-920C-B9AA-E54F-7FC49A69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0CB21-E6EE-289C-373A-B32355CCB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Applications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test: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Goodness of Fit:</a:t>
                </a:r>
              </a:p>
              <a:p>
                <a:pPr lvl="2"/>
                <a:r>
                  <a:rPr lang="en-US" dirty="0"/>
                  <a:t>When to use: </a:t>
                </a:r>
              </a:p>
              <a:p>
                <a:pPr lvl="3"/>
                <a:r>
                  <a:rPr lang="en-US" dirty="0"/>
                  <a:t>When you want to see if your </a:t>
                </a:r>
                <a:r>
                  <a:rPr lang="en-US" b="1" dirty="0"/>
                  <a:t>observed data</a:t>
                </a:r>
                <a:r>
                  <a:rPr lang="en-US" dirty="0"/>
                  <a:t> matches a </a:t>
                </a:r>
                <a:r>
                  <a:rPr lang="en-US" b="1" dirty="0"/>
                  <a:t>theoretical </a:t>
                </a:r>
                <a:r>
                  <a:rPr lang="en-US" dirty="0"/>
                  <a:t>or</a:t>
                </a:r>
                <a:r>
                  <a:rPr lang="en-US" b="1" dirty="0"/>
                  <a:t> expected distribution</a:t>
                </a:r>
                <a:r>
                  <a:rPr lang="en-US" dirty="0"/>
                  <a:t>.</a:t>
                </a:r>
              </a:p>
              <a:p>
                <a:pPr lvl="3"/>
                <a:r>
                  <a:rPr lang="en-US" dirty="0"/>
                  <a:t>Example: You roll a fair die 60 times and want to check if all faces appear equally often.</a:t>
                </a:r>
                <a:endParaRPr lang="en-IN" dirty="0"/>
              </a:p>
              <a:p>
                <a:pPr lvl="3"/>
                <a:endParaRPr lang="en-US" dirty="0"/>
              </a:p>
              <a:p>
                <a:pPr marL="742950" lvl="2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dirty="0"/>
                  <a:t>	</a:t>
                </a:r>
              </a:p>
              <a:p>
                <a:pPr marL="1657350" lvl="4" indent="0">
                  <a:lnSpc>
                    <a:spcPct val="145000"/>
                  </a:lnSpc>
                  <a:buNone/>
                </a:pPr>
                <a:endParaRPr lang="en-IN" dirty="0"/>
              </a:p>
              <a:p>
                <a:pPr marL="1657350" lvl="4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0CB21-E6EE-289C-373A-B32355CCB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01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F804-A43A-5804-D04F-17712FB56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DF8E-C97B-E80F-E56F-47CE4246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D2B9-5EDE-BB89-0EDF-230791310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Independence of Attributes:</a:t>
            </a:r>
          </a:p>
          <a:p>
            <a:pPr lvl="2"/>
            <a:r>
              <a:rPr lang="en-US" dirty="0"/>
              <a:t>When to use: </a:t>
            </a:r>
          </a:p>
          <a:p>
            <a:pPr lvl="3"/>
            <a:r>
              <a:rPr lang="en-US" dirty="0"/>
              <a:t>When you want to see if </a:t>
            </a:r>
            <a:r>
              <a:rPr lang="en-US" b="1" dirty="0"/>
              <a:t>two categorical variables</a:t>
            </a:r>
            <a:r>
              <a:rPr lang="en-US" dirty="0"/>
              <a:t> are </a:t>
            </a:r>
            <a:r>
              <a:rPr lang="en-US" b="1" dirty="0"/>
              <a:t>related</a:t>
            </a:r>
            <a:r>
              <a:rPr lang="en-US" dirty="0"/>
              <a:t> or if they are </a:t>
            </a:r>
            <a:r>
              <a:rPr lang="en-US" b="1" dirty="0"/>
              <a:t>independent</a:t>
            </a:r>
            <a:r>
              <a:rPr lang="en-US" dirty="0"/>
              <a:t> of each other.</a:t>
            </a:r>
          </a:p>
          <a:p>
            <a:pPr lvl="3"/>
            <a:r>
              <a:rPr lang="en-US" dirty="0"/>
              <a:t>Example: You want to check if </a:t>
            </a:r>
            <a:r>
              <a:rPr lang="en-US" b="1" dirty="0"/>
              <a:t>gender</a:t>
            </a:r>
            <a:r>
              <a:rPr lang="en-US" dirty="0"/>
              <a:t> (Male/Female) and </a:t>
            </a:r>
            <a:r>
              <a:rPr lang="en-US" b="1" dirty="0"/>
              <a:t>preference for a product</a:t>
            </a:r>
            <a:r>
              <a:rPr lang="en-US" dirty="0"/>
              <a:t> (Product A/Product B) are related.</a:t>
            </a:r>
          </a:p>
          <a:p>
            <a:pPr marL="742950" lvl="2" indent="0">
              <a:lnSpc>
                <a:spcPct val="145000"/>
              </a:lnSpc>
              <a:buNone/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r>
              <a:rPr lang="en-US" dirty="0"/>
              <a:t>	</a:t>
            </a:r>
          </a:p>
          <a:p>
            <a:pPr marL="1657350" lvl="4" indent="0">
              <a:lnSpc>
                <a:spcPct val="145000"/>
              </a:lnSpc>
              <a:buNone/>
            </a:pPr>
            <a:endParaRPr lang="en-IN" dirty="0"/>
          </a:p>
          <a:p>
            <a:pPr marL="1657350" lvl="4" indent="0">
              <a:lnSpc>
                <a:spcPct val="145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7972-1461-22AD-3758-24A77A24E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F4089-B368-7444-C4B6-7A694BDCF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Find appropriate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/>
                  <a:t> and apply test statistic.</a:t>
                </a:r>
                <a:endParaRPr lang="en-IN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Find appropriate degree of freedom and set up critical region.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Conclusion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US" b="1" dirty="0"/>
              </a:p>
              <a:p>
                <a:pPr lvl="1">
                  <a:lnSpc>
                    <a:spcPct val="200000"/>
                  </a:lnSpc>
                </a:pPr>
                <a:endParaRPr lang="en-IN" dirty="0"/>
              </a:p>
              <a:p>
                <a:pPr>
                  <a:lnSpc>
                    <a:spcPct val="200000"/>
                  </a:lnSpc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IN" dirty="0"/>
              </a:p>
              <a:p>
                <a:pPr lvl="0">
                  <a:lnSpc>
                    <a:spcPct val="2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F4089-B368-7444-C4B6-7A694BDCF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4730112-561B-B8F2-85A3-91E2AB4B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Rule for Chi – Square Test</a:t>
            </a:r>
          </a:p>
        </p:txBody>
      </p:sp>
    </p:spTree>
    <p:extLst>
      <p:ext uri="{BB962C8B-B14F-4D97-AF65-F5344CB8AC3E}">
        <p14:creationId xmlns:p14="http://schemas.microsoft.com/office/powerpoint/2010/main" val="24137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41D8A-C5CE-4C37-4E39-E2AC2932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EA9FC-27DB-BD40-ECA4-7ECBDF165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marL="1049337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Compare the computed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with critical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.</a:t>
                </a:r>
              </a:p>
              <a:p>
                <a:pPr marL="1049337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en-US" dirty="0"/>
                  <a:t> , we </a:t>
                </a:r>
                <a:r>
                  <a:rPr lang="en-US" b="1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significant difference. </a:t>
                </a:r>
                <a:endParaRPr lang="en-IN" dirty="0"/>
              </a:p>
              <a:p>
                <a:pPr marL="1049337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𝛘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en-US" dirty="0"/>
                  <a:t> , we </a:t>
                </a:r>
                <a:r>
                  <a:rPr lang="en-US" b="1" dirty="0"/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no significant difference.</a:t>
                </a:r>
                <a:endParaRPr lang="en-IN" dirty="0"/>
              </a:p>
              <a:p>
                <a:pPr marL="1049337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US" b="1" dirty="0"/>
              </a:p>
              <a:p>
                <a:pPr lvl="1">
                  <a:lnSpc>
                    <a:spcPct val="200000"/>
                  </a:lnSpc>
                </a:pPr>
                <a:endParaRPr lang="en-IN" dirty="0"/>
              </a:p>
              <a:p>
                <a:pPr>
                  <a:lnSpc>
                    <a:spcPct val="200000"/>
                  </a:lnSpc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IN" dirty="0"/>
              </a:p>
              <a:p>
                <a:pPr lvl="0">
                  <a:lnSpc>
                    <a:spcPct val="2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EA9FC-27DB-BD40-ECA4-7ECBDF165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C88E426-F423-5AA3-D476-D98F445F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581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07F2D-5C04-A790-3F67-CAB6FE0A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34CE-B1DA-F571-F53A-390FAB6D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Method – 8</a:t>
            </a:r>
            <a:br>
              <a:rPr lang="en-US" dirty="0"/>
            </a:br>
            <a:r>
              <a:rPr lang="en-US" dirty="0"/>
              <a:t>Chi – Square Test: Goodness of Fit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24401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C649-452C-58BE-09BD-39DC8207E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C38F-DB7F-3F61-38FA-463B93B0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– Square Test: 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30A8-F40A-CCC4-8E2B-B3760ACA1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used to test whether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deviations of the observed frequencies from the expected frequencies are significant or not</a:t>
                </a:r>
                <a:r>
                  <a:rPr lang="en-US" dirty="0"/>
                  <a:t>. </a:t>
                </a:r>
              </a:p>
              <a:p>
                <a:pPr lvl="0"/>
                <a:r>
                  <a:rPr lang="en-US" dirty="0"/>
                  <a:t>It is also used test to check fitting a set of observations to given distribution or not.</a:t>
                </a:r>
              </a:p>
              <a:p>
                <a:pPr lvl="0"/>
                <a:endParaRPr lang="en-IN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30A8-F40A-CCC4-8E2B-B3760ACA1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36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6608-001E-1635-5DD1-AF84924F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3FAA-7CAF-633D-E21F-02731C8C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10C82-D991-C19C-C620-91F90CF09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Degrees of freedom </a:t>
                </a:r>
                <a:r>
                  <a:rPr lang="en-US" b="1" dirty="0"/>
                  <a:t>(DOF)</a:t>
                </a:r>
                <a:r>
                  <a:rPr lang="en-US" dirty="0"/>
                  <a:t> refers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number of values in your data set that are free to vary</a:t>
                </a:r>
                <a:r>
                  <a:rPr lang="en-US" dirty="0"/>
                  <a:t>. </a:t>
                </a:r>
              </a:p>
              <a:p>
                <a:pPr lvl="0"/>
                <a:r>
                  <a:rPr lang="en-US" dirty="0"/>
                  <a:t>For Example:</a:t>
                </a:r>
              </a:p>
              <a:p>
                <a:pPr lvl="1"/>
                <a:r>
                  <a:rPr lang="en-US" dirty="0"/>
                  <a:t>Suppose you want to calculate the </a:t>
                </a:r>
                <a:r>
                  <a:rPr lang="en-US" b="1" dirty="0"/>
                  <a:t>average height</a:t>
                </a:r>
                <a:r>
                  <a:rPr lang="en-US" dirty="0"/>
                  <a:t> of 5 students in a class:</a:t>
                </a:r>
              </a:p>
              <a:p>
                <a:pPr lvl="2"/>
                <a:r>
                  <a:rPr lang="en-US" dirty="0"/>
                  <a:t>The heights are: 160 cm, 165 cm, 155 cm, 170 cm, and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You know the average is </a:t>
                </a:r>
                <a:r>
                  <a:rPr lang="en-US" b="1" dirty="0"/>
                  <a:t>162 cm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Using this information,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, the fifth student's height, is not free—it must be </a:t>
                </a:r>
                <a:r>
                  <a:rPr lang="en-US" b="1" dirty="0"/>
                  <a:t>calculated</a:t>
                </a:r>
                <a:r>
                  <a:rPr lang="en-US" dirty="0"/>
                  <a:t> to keep the average 162.</a:t>
                </a:r>
              </a:p>
              <a:p>
                <a:pPr lvl="1"/>
                <a:r>
                  <a:rPr lang="en-IN" dirty="0"/>
                  <a:t>Therefor, </a:t>
                </a:r>
                <a:r>
                  <a:rPr lang="en-IN" b="1" dirty="0"/>
                  <a:t>DOF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10C82-D991-C19C-C620-91F90CF09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 r="-1074" b="-65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B514F-810B-798E-A3B5-882805AB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96CD-AB45-AE08-8745-0D39F245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and Alternative Hypothesis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908E7-2291-DAA1-3EC3-09BB2F5FF6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</p:spPr>
            <p:txBody>
              <a:bodyPr/>
              <a:lstStyle/>
              <a:p>
                <a:r>
                  <a:rPr lang="en-US" dirty="0"/>
                  <a:t>if we want to test the null hypothesis that the population has a specified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we have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US" dirty="0"/>
                  <a:t>Note that,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is always in equality.</a:t>
                </a:r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908E7-2291-DAA1-3EC3-09BB2F5FF6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8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127B-C129-5024-86EA-7E35D9A67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6371-901B-DFFA-DFC5-64377EF6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for 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E18C6-9B0B-157A-13E6-A44C79A32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b="1" dirty="0"/>
                  <a:t>DOF…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b="1" dirty="0"/>
                  <a:t>If the data is given in a series of n numbers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		</a:t>
                </a:r>
              </a:p>
              <a:p>
                <a:pPr marL="0" lvl="0" indent="0">
                  <a:buNone/>
                </a:pPr>
                <a:endParaRPr lang="en-US" b="1" dirty="0"/>
              </a:p>
              <a:p>
                <a:pPr lvl="0"/>
                <a:r>
                  <a:rPr lang="en-US" b="1" dirty="0"/>
                  <a:t>Expected Frequency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𝐦𝐞𝐚𝐧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914400" lvl="2" indent="0">
                  <a:buNone/>
                </a:pPr>
                <a:endParaRPr lang="en-US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FE18C6-9B0B-157A-13E6-A44C79A32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63B7-BD7B-14FD-5A23-6E39B32F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6DAE-CDDA-3FAA-8B05-4C48921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for 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80BE-93B7-38FF-F8D4-B480D603C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b="1" dirty="0"/>
                  <a:t>DOF…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b="1" dirty="0"/>
                  <a:t>In case of Binomial Distribution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		</a:t>
                </a:r>
              </a:p>
              <a:p>
                <a:pPr lvl="0"/>
                <a:r>
                  <a:rPr lang="en-US" b="1" dirty="0"/>
                  <a:t>Expected Frequency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pPr marL="914400" lvl="2" indent="0">
                  <a:buNone/>
                </a:pPr>
                <a:endParaRPr lang="en-US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480BE-93B7-38FF-F8D4-B480D603C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18057-4D5C-39A1-0F49-FF303EEFE06E}"/>
                  </a:ext>
                </a:extLst>
              </p:cNvPr>
              <p:cNvSpPr txBox="1"/>
              <p:nvPr/>
            </p:nvSpPr>
            <p:spPr>
              <a:xfrm>
                <a:off x="3074670" y="3409669"/>
                <a:ext cx="4034790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/>
                          </m:sSubSup>
                        </m:e>
                      </m:sPre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18057-4D5C-39A1-0F49-FF303EEF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670" y="3409669"/>
                <a:ext cx="4034790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7D5A59-06E3-7BBB-C75A-37B654020D8E}"/>
                  </a:ext>
                </a:extLst>
              </p:cNvPr>
              <p:cNvSpPr txBox="1"/>
              <p:nvPr/>
            </p:nvSpPr>
            <p:spPr>
              <a:xfrm>
                <a:off x="3771900" y="4213833"/>
                <a:ext cx="3749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Observed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7D5A59-06E3-7BBB-C75A-37B65402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4213833"/>
                <a:ext cx="374904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C209EF-CA5B-7B97-FBBD-B6FFA9578866}"/>
                  </a:ext>
                </a:extLst>
              </p:cNvPr>
              <p:cNvSpPr txBox="1"/>
              <p:nvPr/>
            </p:nvSpPr>
            <p:spPr>
              <a:xfrm>
                <a:off x="3760470" y="4829559"/>
                <a:ext cx="3749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Total Observation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C209EF-CA5B-7B97-FBBD-B6FFA9578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70" y="4829559"/>
                <a:ext cx="3749040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FBD74-09FC-38E1-ECC8-4E1A45D5A753}"/>
                  </a:ext>
                </a:extLst>
              </p:cNvPr>
              <p:cNvSpPr txBox="1"/>
              <p:nvPr/>
            </p:nvSpPr>
            <p:spPr>
              <a:xfrm>
                <a:off x="3729990" y="5439159"/>
                <a:ext cx="52082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Sum of Observed frequency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FBD74-09FC-38E1-ECC8-4E1A45D5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990" y="5439159"/>
                <a:ext cx="5208270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0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5784-C0CC-19B2-C5CE-B71830AA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9C9E-A5A4-1B19-591B-9A39F727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for 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EAFD0-CAAC-8ACB-8596-1FEAF7AA5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b="1" dirty="0"/>
                  <a:t>DOF…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b="1" dirty="0"/>
                  <a:t>In case of Poisson Distribution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/>
                  <a:t>		</a:t>
                </a:r>
              </a:p>
              <a:p>
                <a:pPr lvl="0"/>
                <a:r>
                  <a:rPr lang="en-US" b="1" dirty="0"/>
                  <a:t>Expected Frequency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pPr marL="914400" lvl="2" indent="0">
                  <a:buNone/>
                </a:pPr>
                <a:endParaRPr lang="en-US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EAFD0-CAAC-8ACB-8596-1FEAF7AA5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47852-1343-52DF-E59A-1E5C4ACAD601}"/>
                  </a:ext>
                </a:extLst>
              </p:cNvPr>
              <p:cNvSpPr txBox="1"/>
              <p:nvPr/>
            </p:nvSpPr>
            <p:spPr>
              <a:xfrm>
                <a:off x="3650615" y="4145253"/>
                <a:ext cx="3749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Observed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47852-1343-52DF-E59A-1E5C4ACAD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15" y="4145253"/>
                <a:ext cx="3749040" cy="523220"/>
              </a:xfrm>
              <a:prstGeom prst="rect">
                <a:avLst/>
              </a:prstGeom>
              <a:blipFill>
                <a:blip r:embed="rId3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7ADB7-583D-68C6-2094-A0FFAA76C5B7}"/>
                  </a:ext>
                </a:extLst>
              </p:cNvPr>
              <p:cNvSpPr txBox="1"/>
              <p:nvPr/>
            </p:nvSpPr>
            <p:spPr>
              <a:xfrm>
                <a:off x="3569335" y="4842994"/>
                <a:ext cx="52082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Sum of Observed frequency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7ADB7-583D-68C6-2094-A0FFAA76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35" y="4842994"/>
                <a:ext cx="520827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B50490-CFCC-DA24-F054-BA3F374452E2}"/>
                  </a:ext>
                </a:extLst>
              </p:cNvPr>
              <p:cNvSpPr txBox="1"/>
              <p:nvPr/>
            </p:nvSpPr>
            <p:spPr>
              <a:xfrm>
                <a:off x="2857500" y="3104593"/>
                <a:ext cx="3078480" cy="975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!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B50490-CFCC-DA24-F054-BA3F37445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3104593"/>
                <a:ext cx="3078480" cy="975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74B0-70C6-E99D-EB96-0E7BCBF5A444}"/>
                  </a:ext>
                </a:extLst>
              </p:cNvPr>
              <p:cNvSpPr txBox="1"/>
              <p:nvPr/>
            </p:nvSpPr>
            <p:spPr>
              <a:xfrm>
                <a:off x="3577590" y="5460635"/>
                <a:ext cx="1516380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9B74B0-70C6-E99D-EB96-0E7BCBF5A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90" y="5460635"/>
                <a:ext cx="1516380" cy="9361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04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/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00A7-CE9D-C9C1-F28B-FEB617053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0444-9F75-86E6-A4F8-A6DFE725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for Goodness of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07897-8C7A-2CC7-F123-12AA24FEB1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b="1" dirty="0"/>
                  <a:t>DOF…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b="1" dirty="0"/>
                  <a:t>In case of Normal Distribution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/>
                  <a:t>		</a:t>
                </a:r>
              </a:p>
              <a:p>
                <a:pPr lvl="0"/>
                <a:r>
                  <a:rPr lang="en-US" b="1" dirty="0"/>
                  <a:t>Expected Frequency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𝐃𝐢𝐟𝐟𝐞𝐫𝐞𝐧𝐜𝐞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𝐚𝐫𝐞𝐚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𝐮𝐧𝐝𝐞𝐫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𝐭𝐡𝐞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𝐜𝐮𝐫𝐯𝐞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𝐮𝐩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sub>
                      </m:sSub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US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:endParaRPr lang="en-US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E07897-8C7A-2CC7-F123-12AA24FEB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6CEEE3-F484-9DDA-9882-F5125D69592D}"/>
                  </a:ext>
                </a:extLst>
              </p:cNvPr>
              <p:cNvSpPr txBox="1"/>
              <p:nvPr/>
            </p:nvSpPr>
            <p:spPr>
              <a:xfrm>
                <a:off x="2590801" y="4311684"/>
                <a:ext cx="96011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Sample Mean (Given in Data OR Manually calculate from data)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6CEEE3-F484-9DDA-9882-F5125D695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311684"/>
                <a:ext cx="9601199" cy="523220"/>
              </a:xfrm>
              <a:prstGeom prst="rect">
                <a:avLst/>
              </a:prstGeom>
              <a:blipFill>
                <a:blip r:embed="rId3"/>
                <a:stretch>
                  <a:fillRect t="-11628" r="-889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0000F-8B33-A030-226A-16426CD1371C}"/>
                  </a:ext>
                </a:extLst>
              </p:cNvPr>
              <p:cNvSpPr txBox="1"/>
              <p:nvPr/>
            </p:nvSpPr>
            <p:spPr>
              <a:xfrm>
                <a:off x="2633054" y="4912681"/>
                <a:ext cx="64573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Population Mean ( Given in Data )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0000F-8B33-A030-226A-16426CD1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054" y="4912681"/>
                <a:ext cx="6457315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F7B658-B1B4-2D68-D44D-5BEA94968757}"/>
                  </a:ext>
                </a:extLst>
              </p:cNvPr>
              <p:cNvSpPr txBox="1"/>
              <p:nvPr/>
            </p:nvSpPr>
            <p:spPr>
              <a:xfrm>
                <a:off x="475271" y="4257546"/>
                <a:ext cx="1916562" cy="888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F7B658-B1B4-2D68-D44D-5BEA94968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71" y="4257546"/>
                <a:ext cx="1916562" cy="888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4330E-EA81-BC48-5AC5-79E0917A78F3}"/>
                  </a:ext>
                </a:extLst>
              </p:cNvPr>
              <p:cNvSpPr txBox="1"/>
              <p:nvPr/>
            </p:nvSpPr>
            <p:spPr>
              <a:xfrm>
                <a:off x="2633054" y="5557692"/>
                <a:ext cx="51720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 Population SD ( Given in Data )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4330E-EA81-BC48-5AC5-79E0917A7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054" y="5557692"/>
                <a:ext cx="5172075" cy="523220"/>
              </a:xfrm>
              <a:prstGeom prst="rect">
                <a:avLst/>
              </a:prstGeom>
              <a:blipFill>
                <a:blip r:embed="rId6"/>
                <a:stretch>
                  <a:fillRect t="-12791" r="-141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1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D34D-E402-217B-2B98-055FE1F8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9EA9-FB0D-54D4-55CA-3AEAFDB7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– Square Test: 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FAE2-C96E-9E59-531A-110D7246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26284"/>
            <a:ext cx="11929641" cy="5590565"/>
          </a:xfrm>
        </p:spPr>
        <p:txBody>
          <a:bodyPr/>
          <a:lstStyle/>
          <a:p>
            <a:pPr lvl="0"/>
            <a:r>
              <a:rPr lang="en-US" b="1" dirty="0"/>
              <a:t>Formula for Test of Significance</a:t>
            </a:r>
          </a:p>
          <a:p>
            <a:pPr marL="914400" lvl="2" indent="0">
              <a:buNone/>
            </a:pPr>
            <a:endParaRPr lang="en-US" b="1" dirty="0"/>
          </a:p>
          <a:p>
            <a:pPr marL="0" lvl="0" indent="0">
              <a:lnSpc>
                <a:spcPct val="145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DADE2A-70ED-5A41-6A13-6C5C1FE2646F}"/>
                  </a:ext>
                </a:extLst>
              </p:cNvPr>
              <p:cNvSpPr txBox="1"/>
              <p:nvPr/>
            </p:nvSpPr>
            <p:spPr>
              <a:xfrm>
                <a:off x="411480" y="1916088"/>
                <a:ext cx="3714750" cy="13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= 1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DADE2A-70ED-5A41-6A13-6C5C1FE2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1916088"/>
                <a:ext cx="3714750" cy="1366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26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80B80-4615-AD29-2367-CBC16D5D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34294-0E65-91B7-76C3-939DF4105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1"/>
                <a:ext cx="11929643" cy="28800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endParaRPr lang="en-US" dirty="0"/>
              </a:p>
              <a:p>
                <a:r>
                  <a:rPr lang="en-US" dirty="0"/>
                  <a:t>Suppose that a die is tossed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120</m:t>
                    </m:r>
                  </m:oMath>
                </a14:m>
                <a:r>
                  <a:rPr lang="en-US" dirty="0"/>
                  <a:t> times and the recorded data is as follows:</a:t>
                </a:r>
                <a:endParaRPr lang="en-IN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Test the hypothesis that the die is unbiased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=0.05.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0.05, 5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=11.070 </m:t>
                        </m:r>
                      </m:e>
                    </m:d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34294-0E65-91B7-76C3-939DF4105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2880022"/>
              </a:xfrm>
              <a:prstGeom prst="rect">
                <a:avLst/>
              </a:prstGeom>
              <a:blipFill>
                <a:blip r:embed="rId2"/>
                <a:stretch>
                  <a:fillRect l="-1074"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37A0211-3726-4AC7-9F3A-1298EF57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FDD7F-10C5-D8F0-72E9-850EF72F92E1}"/>
              </a:ext>
            </a:extLst>
          </p:cNvPr>
          <p:cNvSpPr/>
          <p:nvPr/>
        </p:nvSpPr>
        <p:spPr>
          <a:xfrm>
            <a:off x="131177" y="413196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B6B63D-5D33-395C-35BC-BE9C1FC455A8}"/>
                  </a:ext>
                </a:extLst>
              </p:cNvPr>
              <p:cNvSpPr/>
              <p:nvPr/>
            </p:nvSpPr>
            <p:spPr>
              <a:xfrm>
                <a:off x="1614167" y="4144665"/>
                <a:ext cx="113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B6B63D-5D33-395C-35BC-BE9C1FC45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67" y="4144665"/>
                <a:ext cx="1132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F75CC96-AC22-46AF-453B-4E3472A5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791838"/>
              </p:ext>
            </p:extLst>
          </p:nvPr>
        </p:nvGraphicFramePr>
        <p:xfrm>
          <a:off x="223036" y="1565270"/>
          <a:ext cx="10165563" cy="144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32593">
                  <a:extLst>
                    <a:ext uri="{9D8B030D-6E8A-4147-A177-3AD203B41FA5}">
                      <a16:colId xmlns:a16="http://schemas.microsoft.com/office/drawing/2014/main" val="1287255432"/>
                    </a:ext>
                  </a:extLst>
                </a:gridCol>
                <a:gridCol w="1138671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054099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Face Observed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07E5EB-2D95-DCE6-D9C0-07D5DADF05AA}"/>
                  </a:ext>
                </a:extLst>
              </p:cNvPr>
              <p:cNvSpPr/>
              <p:nvPr/>
            </p:nvSpPr>
            <p:spPr>
              <a:xfrm>
                <a:off x="1617374" y="488378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07E5EB-2D95-DCE6-D9C0-07D5DADF0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74" y="4883785"/>
                <a:ext cx="7975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76EED98-905A-6AA9-7845-28F9E11D4D9E}"/>
              </a:ext>
            </a:extLst>
          </p:cNvPr>
          <p:cNvSpPr/>
          <p:nvPr/>
        </p:nvSpPr>
        <p:spPr>
          <a:xfrm>
            <a:off x="2402922" y="4882148"/>
            <a:ext cx="2386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Die is unbiased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3AAD91-24D1-64AF-3831-7E9D27CE7AEA}"/>
                  </a:ext>
                </a:extLst>
              </p:cNvPr>
              <p:cNvSpPr/>
              <p:nvPr/>
            </p:nvSpPr>
            <p:spPr>
              <a:xfrm>
                <a:off x="5337808" y="4875222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3AAD91-24D1-64AF-3831-7E9D27CE7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08" y="4875222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B459FAA-C57A-5E3D-88E7-2600AA451667}"/>
              </a:ext>
            </a:extLst>
          </p:cNvPr>
          <p:cNvSpPr/>
          <p:nvPr/>
        </p:nvSpPr>
        <p:spPr>
          <a:xfrm>
            <a:off x="6123356" y="4873585"/>
            <a:ext cx="2118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Die is Biased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7619E3-957E-C686-AA86-0A8BFF712A1A}"/>
                  </a:ext>
                </a:extLst>
              </p:cNvPr>
              <p:cNvSpPr/>
              <p:nvPr/>
            </p:nvSpPr>
            <p:spPr>
              <a:xfrm>
                <a:off x="8778842" y="4838567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7619E3-957E-C686-AA86-0A8BFF712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42" y="4838567"/>
                <a:ext cx="23869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66727A1-BBE4-CFF0-7A22-1B1DAB432543}"/>
                  </a:ext>
                </a:extLst>
              </p:cNvPr>
              <p:cNvSpPr/>
              <p:nvPr/>
            </p:nvSpPr>
            <p:spPr>
              <a:xfrm>
                <a:off x="3097157" y="4131965"/>
                <a:ext cx="15736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66727A1-BBE4-CFF0-7A22-1B1DAB432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57" y="4131965"/>
                <a:ext cx="15736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12" grpId="0"/>
      <p:bldP spid="14" grpId="0"/>
      <p:bldP spid="1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D5F8B-9704-6CD6-8F71-F1A74D8D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44D-5CB4-5913-8196-E4A49B6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1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F93B25-BAEA-A104-E090-BBDB0A2C8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78755"/>
              </p:ext>
            </p:extLst>
          </p:nvPr>
        </p:nvGraphicFramePr>
        <p:xfrm>
          <a:off x="189230" y="869526"/>
          <a:ext cx="7583170" cy="56464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4916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997C4D8-A4BF-065B-E0BE-BBFA42B0A5ED}"/>
              </a:ext>
            </a:extLst>
          </p:cNvPr>
          <p:cNvSpPr txBox="1"/>
          <p:nvPr/>
        </p:nvSpPr>
        <p:spPr>
          <a:xfrm>
            <a:off x="286438" y="1278387"/>
            <a:ext cx="210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No. Obtained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B750B04-AA16-D501-7ED4-172967A0F622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80062-E275-5FD2-F665-594F07086A19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6FA-C7F4-BDF6-ED6A-893D49ADC652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AB49C-A37D-F88F-D145-3E397454886D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BD3D1-F780-1BE8-7236-1FFB657810DB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D5CCD-9228-C249-1964-56E58A76DB8F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3257D-B690-B3B9-5889-C1AE2528D661}"/>
              </a:ext>
            </a:extLst>
          </p:cNvPr>
          <p:cNvSpPr txBox="1"/>
          <p:nvPr/>
        </p:nvSpPr>
        <p:spPr>
          <a:xfrm>
            <a:off x="2866152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1965A-9F17-4E24-D78B-33A6DB28BA25}"/>
              </a:ext>
            </a:extLst>
          </p:cNvPr>
          <p:cNvSpPr txBox="1"/>
          <p:nvPr/>
        </p:nvSpPr>
        <p:spPr>
          <a:xfrm>
            <a:off x="2854722" y="375948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224714-1F8A-A1AB-A393-41B3256A9C51}"/>
              </a:ext>
            </a:extLst>
          </p:cNvPr>
          <p:cNvSpPr txBox="1"/>
          <p:nvPr/>
        </p:nvSpPr>
        <p:spPr>
          <a:xfrm>
            <a:off x="2843292" y="449494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9CAC3-568F-3E94-DFC2-29B7EBCBA520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32D4D-251F-85D1-86F2-38CD7620C562}"/>
              </a:ext>
            </a:extLst>
          </p:cNvPr>
          <p:cNvSpPr txBox="1"/>
          <p:nvPr/>
        </p:nvSpPr>
        <p:spPr>
          <a:xfrm>
            <a:off x="1163082" y="59190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8D802-0F31-E214-A3A1-6F4F224E8042}"/>
              </a:ext>
            </a:extLst>
          </p:cNvPr>
          <p:cNvSpPr txBox="1"/>
          <p:nvPr/>
        </p:nvSpPr>
        <p:spPr>
          <a:xfrm>
            <a:off x="2858532" y="588852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24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A83C4E-22A6-794B-3C8C-BFC7737441FB}"/>
                  </a:ext>
                </a:extLst>
              </p:cNvPr>
              <p:cNvSpPr txBox="1"/>
              <p:nvPr/>
            </p:nvSpPr>
            <p:spPr>
              <a:xfrm>
                <a:off x="3874271" y="2257557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A83C4E-22A6-794B-3C8C-BFC77374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271" y="2257557"/>
                <a:ext cx="2054007" cy="714683"/>
              </a:xfrm>
              <a:prstGeom prst="rect">
                <a:avLst/>
              </a:prstGeom>
              <a:blipFill>
                <a:blip r:embed="rId5"/>
                <a:stretch>
                  <a:fillRect l="-6250" b="-9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570B5-58AB-CCB0-FE05-8301F1E096CB}"/>
                  </a:ext>
                </a:extLst>
              </p:cNvPr>
              <p:cNvSpPr txBox="1"/>
              <p:nvPr/>
            </p:nvSpPr>
            <p:spPr>
              <a:xfrm>
                <a:off x="3869846" y="2930654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2570B5-58AB-CCB0-FE05-8301F1E0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46" y="2930654"/>
                <a:ext cx="2054007" cy="714683"/>
              </a:xfrm>
              <a:prstGeom prst="rect">
                <a:avLst/>
              </a:prstGeom>
              <a:blipFill>
                <a:blip r:embed="rId6"/>
                <a:stretch>
                  <a:fillRect l="-6231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5A70A-CABF-CF04-981F-717BC11AD4F9}"/>
                  </a:ext>
                </a:extLst>
              </p:cNvPr>
              <p:cNvSpPr txBox="1"/>
              <p:nvPr/>
            </p:nvSpPr>
            <p:spPr>
              <a:xfrm>
                <a:off x="3858417" y="4334340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D5A70A-CABF-CF04-981F-717BC11A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17" y="4334340"/>
                <a:ext cx="2054007" cy="714683"/>
              </a:xfrm>
              <a:prstGeom prst="rect">
                <a:avLst/>
              </a:prstGeom>
              <a:blipFill>
                <a:blip r:embed="rId7"/>
                <a:stretch>
                  <a:fillRect l="-6231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6D3A6E-88E5-ADAB-1D48-8120B0CD1BCE}"/>
                  </a:ext>
                </a:extLst>
              </p:cNvPr>
              <p:cNvSpPr txBox="1"/>
              <p:nvPr/>
            </p:nvSpPr>
            <p:spPr>
              <a:xfrm>
                <a:off x="3858418" y="5057570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6D3A6E-88E5-ADAB-1D48-8120B0CD1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18" y="5057570"/>
                <a:ext cx="2054007" cy="714683"/>
              </a:xfrm>
              <a:prstGeom prst="rect">
                <a:avLst/>
              </a:prstGeom>
              <a:blipFill>
                <a:blip r:embed="rId8"/>
                <a:stretch>
                  <a:fillRect l="-6231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170546-3F3A-35DE-227B-13C35E40DE18}"/>
                  </a:ext>
                </a:extLst>
              </p:cNvPr>
              <p:cNvSpPr txBox="1"/>
              <p:nvPr/>
            </p:nvSpPr>
            <p:spPr>
              <a:xfrm>
                <a:off x="3858419" y="5792794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170546-3F3A-35DE-227B-13C35E40D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19" y="5792794"/>
                <a:ext cx="2054007" cy="714683"/>
              </a:xfrm>
              <a:prstGeom prst="rect">
                <a:avLst/>
              </a:prstGeom>
              <a:blipFill>
                <a:blip r:embed="rId9"/>
                <a:stretch>
                  <a:fillRect l="-6231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C3B06-14D7-C871-B70E-3DDC7552F35B}"/>
                  </a:ext>
                </a:extLst>
              </p:cNvPr>
              <p:cNvSpPr txBox="1"/>
              <p:nvPr/>
            </p:nvSpPr>
            <p:spPr>
              <a:xfrm>
                <a:off x="3858416" y="3656830"/>
                <a:ext cx="205400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120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7C3B06-14D7-C871-B70E-3DDC7552F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16" y="3656830"/>
                <a:ext cx="2054007" cy="714683"/>
              </a:xfrm>
              <a:prstGeom prst="rect">
                <a:avLst/>
              </a:prstGeom>
              <a:blipFill>
                <a:blip r:embed="rId10"/>
                <a:stretch>
                  <a:fillRect l="-6231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10A1A5E-7257-567B-7B3F-7DCA70B8A0EA}"/>
              </a:ext>
            </a:extLst>
          </p:cNvPr>
          <p:cNvSpPr txBox="1"/>
          <p:nvPr/>
        </p:nvSpPr>
        <p:spPr>
          <a:xfrm>
            <a:off x="6552886" y="23501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6E80-7E73-AC95-DCE2-738218DE5AB4}"/>
              </a:ext>
            </a:extLst>
          </p:cNvPr>
          <p:cNvSpPr txBox="1"/>
          <p:nvPr/>
        </p:nvSpPr>
        <p:spPr>
          <a:xfrm>
            <a:off x="6425501" y="3038192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7FF745-BE90-6F47-5043-5F4E7A22B367}"/>
              </a:ext>
            </a:extLst>
          </p:cNvPr>
          <p:cNvSpPr txBox="1"/>
          <p:nvPr/>
        </p:nvSpPr>
        <p:spPr>
          <a:xfrm>
            <a:off x="6425501" y="3759488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0.45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2C7497-ACF2-561B-6049-2FF3C420243C}"/>
              </a:ext>
            </a:extLst>
          </p:cNvPr>
          <p:cNvSpPr txBox="1"/>
          <p:nvPr/>
        </p:nvSpPr>
        <p:spPr>
          <a:xfrm>
            <a:off x="6425501" y="4463893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7CC7CE-7499-917A-B68C-010443681516}"/>
              </a:ext>
            </a:extLst>
          </p:cNvPr>
          <p:cNvSpPr txBox="1"/>
          <p:nvPr/>
        </p:nvSpPr>
        <p:spPr>
          <a:xfrm>
            <a:off x="6425501" y="5168298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5B7DB5-33B9-54D9-681E-501993631DDA}"/>
              </a:ext>
            </a:extLst>
          </p:cNvPr>
          <p:cNvSpPr txBox="1"/>
          <p:nvPr/>
        </p:nvSpPr>
        <p:spPr>
          <a:xfrm>
            <a:off x="6425501" y="5898093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8DBB28-97F0-FF30-5D53-B8F53ECB7D25}"/>
              </a:ext>
            </a:extLst>
          </p:cNvPr>
          <p:cNvSpPr/>
          <p:nvPr/>
        </p:nvSpPr>
        <p:spPr>
          <a:xfrm>
            <a:off x="7785100" y="5801340"/>
            <a:ext cx="2489200" cy="7146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4D4596-8A96-0F12-31F4-A0CF709BC72E}"/>
                  </a:ext>
                </a:extLst>
              </p:cNvPr>
              <p:cNvSpPr txBox="1"/>
              <p:nvPr/>
            </p:nvSpPr>
            <p:spPr>
              <a:xfrm>
                <a:off x="7688394" y="5766282"/>
                <a:ext cx="2073544" cy="773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5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p>
                          <m:r>
                            <a:rPr lang="en-IN" sz="15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15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1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15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1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15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5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15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15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5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15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15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1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5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1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15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5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4D4596-8A96-0F12-31F4-A0CF709BC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94" y="5766282"/>
                <a:ext cx="2073544" cy="7737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9D21C4-8DC9-DA20-460A-B49F022576BD}"/>
              </a:ext>
            </a:extLst>
          </p:cNvPr>
          <p:cNvSpPr txBox="1"/>
          <p:nvPr/>
        </p:nvSpPr>
        <p:spPr>
          <a:xfrm>
            <a:off x="9475625" y="5878796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=1.7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49B29C-FCDB-B7FB-01E9-5824BDB11F74}"/>
              </a:ext>
            </a:extLst>
          </p:cNvPr>
          <p:cNvSpPr/>
          <p:nvPr/>
        </p:nvSpPr>
        <p:spPr>
          <a:xfrm>
            <a:off x="7902864" y="869526"/>
            <a:ext cx="1173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Test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DD5F99-0CC4-3900-B2CB-DF4EACF37B89}"/>
                  </a:ext>
                </a:extLst>
              </p:cNvPr>
              <p:cNvSpPr txBox="1"/>
              <p:nvPr/>
            </p:nvSpPr>
            <p:spPr>
              <a:xfrm>
                <a:off x="7728005" y="1392746"/>
                <a:ext cx="4133162" cy="1372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DD5F99-0CC4-3900-B2CB-DF4EACF3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05" y="1392746"/>
                <a:ext cx="4133162" cy="1372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DBD469-1A28-3D3F-EC55-3E03835E5B60}"/>
                  </a:ext>
                </a:extLst>
              </p:cNvPr>
              <p:cNvSpPr txBox="1"/>
              <p:nvPr/>
            </p:nvSpPr>
            <p:spPr>
              <a:xfrm>
                <a:off x="8609392" y="3144977"/>
                <a:ext cx="12138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1.7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DBD469-1A28-3D3F-EC55-3E03835E5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392" y="3144977"/>
                <a:ext cx="1213870" cy="523220"/>
              </a:xfrm>
              <a:prstGeom prst="rect">
                <a:avLst/>
              </a:prstGeom>
              <a:blipFill>
                <a:blip r:embed="rId13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1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271DD-1D36-4121-527D-2B4466FE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BFC3-9728-A445-6630-1F6E4148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C22D2-ED44-2F6F-C11F-D5CADC77DF42}"/>
              </a:ext>
            </a:extLst>
          </p:cNvPr>
          <p:cNvSpPr/>
          <p:nvPr/>
        </p:nvSpPr>
        <p:spPr>
          <a:xfrm>
            <a:off x="153324" y="812376"/>
            <a:ext cx="19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3C48A0-12D5-B52F-7618-860FDCA5530B}"/>
                  </a:ext>
                </a:extLst>
              </p:cNvPr>
              <p:cNvSpPr txBox="1"/>
              <p:nvPr/>
            </p:nvSpPr>
            <p:spPr>
              <a:xfrm>
                <a:off x="199044" y="1372965"/>
                <a:ext cx="2948940" cy="60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0.05, 5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=11.070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3C48A0-12D5-B52F-7618-860FDCA55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44" y="1372965"/>
                <a:ext cx="2948940" cy="602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E7DA78-7613-40FA-4D66-2242A750EF1B}"/>
                  </a:ext>
                </a:extLst>
              </p:cNvPr>
              <p:cNvSpPr txBox="1"/>
              <p:nvPr/>
            </p:nvSpPr>
            <p:spPr>
              <a:xfrm>
                <a:off x="2999394" y="1361535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E7DA78-7613-40FA-4D66-2242A750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94" y="1361535"/>
                <a:ext cx="5743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8F5EF-C6A1-9DED-3210-0AF5DCAB3C7D}"/>
                  </a:ext>
                </a:extLst>
              </p:cNvPr>
              <p:cNvSpPr txBox="1"/>
              <p:nvPr/>
            </p:nvSpPr>
            <p:spPr>
              <a:xfrm>
                <a:off x="3229437" y="1336934"/>
                <a:ext cx="1874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C8F5EF-C6A1-9DED-3210-0AF5DCAB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37" y="1336934"/>
                <a:ext cx="1874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DC8CB-7286-FDB1-3AD1-5B8AD65A9779}"/>
                  </a:ext>
                </a:extLst>
              </p:cNvPr>
              <p:cNvSpPr txBox="1"/>
              <p:nvPr/>
            </p:nvSpPr>
            <p:spPr>
              <a:xfrm>
                <a:off x="233334" y="203675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DC8CB-7286-FDB1-3AD1-5B8AD65A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4" y="2036755"/>
                <a:ext cx="2217420" cy="523220"/>
              </a:xfrm>
              <a:prstGeom prst="rect">
                <a:avLst/>
              </a:prstGeom>
              <a:blipFill>
                <a:blip r:embed="rId5"/>
                <a:stretch>
                  <a:fillRect l="-549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71C9BF9-18DB-EDDA-D614-CF2F0C543340}"/>
              </a:ext>
            </a:extLst>
          </p:cNvPr>
          <p:cNvSpPr txBox="1"/>
          <p:nvPr/>
        </p:nvSpPr>
        <p:spPr>
          <a:xfrm>
            <a:off x="221903" y="2632914"/>
            <a:ext cx="2996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Die is unbiased</a:t>
            </a:r>
            <a:r>
              <a:rPr lang="en-US" sz="2800" dirty="0"/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8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959F-A036-8328-7258-3B4CCECF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E60655B-0A83-B9B6-B377-D7C960B1A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0"/>
                <a:ext cx="11929643" cy="29485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Theory predicts that the proportion of beans in the four group A, B, C, D should be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9 :3 :3 :1.</m:t>
                    </m:r>
                  </m:oMath>
                </a14:m>
                <a:r>
                  <a:rPr lang="en-US" dirty="0"/>
                  <a:t> In an experiment among 1600 beans, the numbers in the four groups were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882, 313, 287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118</m:t>
                    </m:r>
                  </m:oMath>
                </a14:m>
                <a:r>
                  <a:rPr lang="en-US" dirty="0"/>
                  <a:t>. Do the experimental results support the theory?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0.05, 3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=7.815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E60655B-0A83-B9B6-B377-D7C960B1A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0"/>
                <a:ext cx="11929643" cy="2948540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EFCD496-3760-2D6D-CBC7-3ADBF855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1679C9-3B2C-308D-6D70-2C04E159BED4}"/>
              </a:ext>
            </a:extLst>
          </p:cNvPr>
          <p:cNvSpPr/>
          <p:nvPr/>
        </p:nvSpPr>
        <p:spPr>
          <a:xfrm>
            <a:off x="131177" y="40252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7F5809-5102-9132-72A7-08EDD73D502D}"/>
                  </a:ext>
                </a:extLst>
              </p:cNvPr>
              <p:cNvSpPr/>
              <p:nvPr/>
            </p:nvSpPr>
            <p:spPr>
              <a:xfrm>
                <a:off x="1920269" y="40848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7F5809-5102-9132-72A7-08EDD73D5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69" y="4084811"/>
                <a:ext cx="7975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329CD7F-D05B-DD04-9BF0-9C6A90D0A39A}"/>
              </a:ext>
            </a:extLst>
          </p:cNvPr>
          <p:cNvSpPr/>
          <p:nvPr/>
        </p:nvSpPr>
        <p:spPr>
          <a:xfrm>
            <a:off x="2705817" y="4083174"/>
            <a:ext cx="9209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The proportion of beans in four group A, B, C, D is </a:t>
            </a:r>
            <a:r>
              <a:rPr lang="en-US" sz="2800" b="1" dirty="0">
                <a:solidFill>
                  <a:srgbClr val="002060"/>
                </a:solidFill>
              </a:rPr>
              <a:t>9 : 3 : 3 : 1</a:t>
            </a: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AD8FD5-2112-0897-16F6-5301175952ED}"/>
                  </a:ext>
                </a:extLst>
              </p:cNvPr>
              <p:cNvSpPr/>
              <p:nvPr/>
            </p:nvSpPr>
            <p:spPr>
              <a:xfrm>
                <a:off x="1927254" y="57962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AD8FD5-2112-0897-16F6-530117595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54" y="57962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D8747-729A-9C64-0553-5C6CE9CA3163}"/>
                  </a:ext>
                </a:extLst>
              </p:cNvPr>
              <p:cNvSpPr/>
              <p:nvPr/>
            </p:nvSpPr>
            <p:spPr>
              <a:xfrm>
                <a:off x="1920269" y="494216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8D8747-729A-9C64-0553-5C6CE9CA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69" y="494216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073A90-01C4-D616-B1E4-47E0355C48DA}"/>
              </a:ext>
            </a:extLst>
          </p:cNvPr>
          <p:cNvSpPr/>
          <p:nvPr/>
        </p:nvSpPr>
        <p:spPr>
          <a:xfrm>
            <a:off x="2705817" y="4940528"/>
            <a:ext cx="9209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The proportion of beans in four group A, B, C, D is </a:t>
            </a:r>
            <a:r>
              <a:rPr lang="en-US" sz="2800" b="1" dirty="0">
                <a:solidFill>
                  <a:srgbClr val="002060"/>
                </a:solidFill>
              </a:rPr>
              <a:t>not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9 : 3 : 3 : 1</a:t>
            </a:r>
            <a:r>
              <a:rPr lang="en-US" sz="2800" dirty="0">
                <a:solidFill>
                  <a:srgbClr val="00206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00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16" grpId="0"/>
      <p:bldP spid="4" grpId="0"/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337C-6CCB-CE35-7081-DA8316B6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A174-C255-E1B3-321A-99AB41C8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2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1567A8-5D44-266A-D6DF-7F9EA60FA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18894"/>
              </p:ext>
            </p:extLst>
          </p:nvPr>
        </p:nvGraphicFramePr>
        <p:xfrm>
          <a:off x="189230" y="869526"/>
          <a:ext cx="7583170" cy="42215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5382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25946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C4F628-D1E2-3A38-F284-A119D0506538}"/>
                  </a:ext>
                </a:extLst>
              </p:cNvPr>
              <p:cNvSpPr txBox="1"/>
              <p:nvPr/>
            </p:nvSpPr>
            <p:spPr>
              <a:xfrm>
                <a:off x="19093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C4F628-D1E2-3A38-F284-A119D0506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FD4C6E-5BBF-F4C1-15C2-780E99CB6E20}"/>
              </a:ext>
            </a:extLst>
          </p:cNvPr>
          <p:cNvSpPr txBox="1"/>
          <p:nvPr/>
        </p:nvSpPr>
        <p:spPr>
          <a:xfrm>
            <a:off x="286438" y="1278387"/>
            <a:ext cx="1073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Group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2643C-E5A9-9769-AC3E-1B36B49889ED}"/>
                  </a:ext>
                </a:extLst>
              </p:cNvPr>
              <p:cNvSpPr txBox="1"/>
              <p:nvPr/>
            </p:nvSpPr>
            <p:spPr>
              <a:xfrm>
                <a:off x="348512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42643C-E5A9-9769-AC3E-1B36B498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2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E05CA8-28BF-9067-A2A5-FCFA2921888C}"/>
                  </a:ext>
                </a:extLst>
              </p:cNvPr>
              <p:cNvSpPr txBox="1"/>
              <p:nvPr/>
            </p:nvSpPr>
            <p:spPr>
              <a:xfrm>
                <a:off x="5864616" y="939869"/>
                <a:ext cx="180937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E05CA8-28BF-9067-A2A5-FCFA2921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616" y="939869"/>
                <a:ext cx="180937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DB66CF-C7D9-004D-8EA5-A23C9688B9FA}"/>
              </a:ext>
            </a:extLst>
          </p:cNvPr>
          <p:cNvSpPr txBox="1"/>
          <p:nvPr/>
        </p:nvSpPr>
        <p:spPr>
          <a:xfrm>
            <a:off x="62206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180C6-AFD7-4A2B-C333-1818C67BFF37}"/>
              </a:ext>
            </a:extLst>
          </p:cNvPr>
          <p:cNvSpPr txBox="1"/>
          <p:nvPr/>
        </p:nvSpPr>
        <p:spPr>
          <a:xfrm>
            <a:off x="63349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B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D8296-D748-91B6-6D72-CD9B38ED77A9}"/>
              </a:ext>
            </a:extLst>
          </p:cNvPr>
          <p:cNvSpPr txBox="1"/>
          <p:nvPr/>
        </p:nvSpPr>
        <p:spPr>
          <a:xfrm>
            <a:off x="62206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F9244-C39A-0900-A956-3412AC0421CF}"/>
              </a:ext>
            </a:extLst>
          </p:cNvPr>
          <p:cNvSpPr txBox="1"/>
          <p:nvPr/>
        </p:nvSpPr>
        <p:spPr>
          <a:xfrm>
            <a:off x="63349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0006A-3119-6EF5-9414-107CA481F5BE}"/>
              </a:ext>
            </a:extLst>
          </p:cNvPr>
          <p:cNvSpPr txBox="1"/>
          <p:nvPr/>
        </p:nvSpPr>
        <p:spPr>
          <a:xfrm>
            <a:off x="1922847" y="2337567"/>
            <a:ext cx="93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882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A97BEB-6462-5A56-989C-E2AD33D9D938}"/>
                  </a:ext>
                </a:extLst>
              </p:cNvPr>
              <p:cNvSpPr txBox="1"/>
              <p:nvPr/>
            </p:nvSpPr>
            <p:spPr>
              <a:xfrm>
                <a:off x="3108461" y="2246127"/>
                <a:ext cx="267861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16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A97BEB-6462-5A56-989C-E2AD33D9D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461" y="2246127"/>
                <a:ext cx="2678615" cy="714683"/>
              </a:xfrm>
              <a:prstGeom prst="rect">
                <a:avLst/>
              </a:prstGeom>
              <a:blipFill>
                <a:blip r:embed="rId5"/>
                <a:stretch>
                  <a:fillRect l="-4784" b="-9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D65CED8-FD15-FF1E-581E-F01F97A790E3}"/>
              </a:ext>
            </a:extLst>
          </p:cNvPr>
          <p:cNvSpPr txBox="1"/>
          <p:nvPr/>
        </p:nvSpPr>
        <p:spPr>
          <a:xfrm>
            <a:off x="6324285" y="2350156"/>
            <a:ext cx="89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8EB7F5-D483-2FC0-C75B-5BE7663253F1}"/>
              </a:ext>
            </a:extLst>
          </p:cNvPr>
          <p:cNvSpPr txBox="1"/>
          <p:nvPr/>
        </p:nvSpPr>
        <p:spPr>
          <a:xfrm>
            <a:off x="6345491" y="3038192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0.56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EE78D9-C1C4-06A3-9B67-C57D92AC1329}"/>
              </a:ext>
            </a:extLst>
          </p:cNvPr>
          <p:cNvSpPr txBox="1"/>
          <p:nvPr/>
        </p:nvSpPr>
        <p:spPr>
          <a:xfrm>
            <a:off x="6345491" y="3759488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0.56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CAD4DB-9B82-6F3A-16E1-A99EBFB4CD34}"/>
              </a:ext>
            </a:extLst>
          </p:cNvPr>
          <p:cNvSpPr txBox="1"/>
          <p:nvPr/>
        </p:nvSpPr>
        <p:spPr>
          <a:xfrm>
            <a:off x="6345491" y="4463893"/>
            <a:ext cx="89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3.24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3B7FED-030D-4666-2742-0FEC17CB3855}"/>
              </a:ext>
            </a:extLst>
          </p:cNvPr>
          <p:cNvSpPr txBox="1"/>
          <p:nvPr/>
        </p:nvSpPr>
        <p:spPr>
          <a:xfrm>
            <a:off x="4509385" y="5541203"/>
            <a:ext cx="113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= 4.72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248CB15-C1F7-4396-858B-2E784A5A71D9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248CB15-C1F7-4396-858B-2E784A5A7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884BE6-64C6-5286-7EC1-CA9F49CC74A2}"/>
                  </a:ext>
                </a:extLst>
              </p:cNvPr>
              <p:cNvSpPr txBox="1"/>
              <p:nvPr/>
            </p:nvSpPr>
            <p:spPr>
              <a:xfrm>
                <a:off x="823304" y="5146095"/>
                <a:ext cx="4133162" cy="1372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884BE6-64C6-5286-7EC1-CA9F49CC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4" y="5146095"/>
                <a:ext cx="4133162" cy="1372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146A59-38CB-EC62-6775-BAB7919873F5}"/>
              </a:ext>
            </a:extLst>
          </p:cNvPr>
          <p:cNvSpPr txBox="1"/>
          <p:nvPr/>
        </p:nvSpPr>
        <p:spPr>
          <a:xfrm>
            <a:off x="1922847" y="3060380"/>
            <a:ext cx="93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313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7052D-0E33-3816-03C8-68CBFFD9788E}"/>
              </a:ext>
            </a:extLst>
          </p:cNvPr>
          <p:cNvSpPr txBox="1"/>
          <p:nvPr/>
        </p:nvSpPr>
        <p:spPr>
          <a:xfrm>
            <a:off x="1922847" y="3735604"/>
            <a:ext cx="93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287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D2E5FF-D8B3-AA2A-2476-11FF51584A29}"/>
              </a:ext>
            </a:extLst>
          </p:cNvPr>
          <p:cNvSpPr txBox="1"/>
          <p:nvPr/>
        </p:nvSpPr>
        <p:spPr>
          <a:xfrm>
            <a:off x="1922847" y="4502564"/>
            <a:ext cx="93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D22097-BD6B-ACF4-83EA-09B641145B77}"/>
              </a:ext>
            </a:extLst>
          </p:cNvPr>
          <p:cNvSpPr/>
          <p:nvPr/>
        </p:nvSpPr>
        <p:spPr>
          <a:xfrm>
            <a:off x="7957363" y="1586458"/>
            <a:ext cx="4124685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Proportion of bean is given</a:t>
            </a:r>
            <a:r>
              <a:rPr lang="en-US" sz="2800" b="1" dirty="0">
                <a:solidFill>
                  <a:srgbClr val="002060"/>
                </a:solidFill>
              </a:rPr>
              <a:t> 9 : 3 : 3 : 1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D09C1F-26DB-A744-C8A7-A96CF0C6EB41}"/>
              </a:ext>
            </a:extLst>
          </p:cNvPr>
          <p:cNvSpPr/>
          <p:nvPr/>
        </p:nvSpPr>
        <p:spPr>
          <a:xfrm>
            <a:off x="7957364" y="2521437"/>
            <a:ext cx="412468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Divided into four Groups</a:t>
            </a:r>
          </a:p>
          <a:p>
            <a:pPr lvl="0"/>
            <a:r>
              <a:rPr lang="en-US" sz="2800" b="1" dirty="0">
                <a:solidFill>
                  <a:srgbClr val="002060"/>
                </a:solidFill>
              </a:rPr>
              <a:t> A  B  C  &amp;  D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80292D-D92E-7988-CA3E-920DBE73923D}"/>
              </a:ext>
            </a:extLst>
          </p:cNvPr>
          <p:cNvSpPr/>
          <p:nvPr/>
        </p:nvSpPr>
        <p:spPr>
          <a:xfrm>
            <a:off x="7957364" y="3456416"/>
            <a:ext cx="4124684" cy="938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2700" dirty="0">
                <a:solidFill>
                  <a:srgbClr val="002060"/>
                </a:solidFill>
              </a:rPr>
              <a:t>Calculate total parts in ratio:</a:t>
            </a:r>
          </a:p>
          <a:p>
            <a:pPr lvl="0"/>
            <a:r>
              <a:rPr lang="en-US" sz="2800" b="1" dirty="0">
                <a:solidFill>
                  <a:srgbClr val="002060"/>
                </a:solidFill>
              </a:rPr>
              <a:t>9 + 3 + 3 + 1 = 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BC4A05-FEB3-5474-A57D-6DC56DD43446}"/>
                  </a:ext>
                </a:extLst>
              </p:cNvPr>
              <p:cNvSpPr/>
              <p:nvPr/>
            </p:nvSpPr>
            <p:spPr>
              <a:xfrm>
                <a:off x="7957364" y="4391396"/>
                <a:ext cx="4133162" cy="114557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Proportion of each group:</a:t>
                </a:r>
              </a:p>
              <a:p>
                <a:pPr lvl="0"/>
                <a:r>
                  <a:rPr lang="en-US" sz="2800" b="1" dirty="0">
                    <a:solidFill>
                      <a:srgbClr val="002060"/>
                    </a:solidFill>
                  </a:rPr>
                  <a:t>A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B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C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D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0BC4A05-FEB3-5474-A57D-6DC56DD43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4391396"/>
                <a:ext cx="4133162" cy="1145570"/>
              </a:xfrm>
              <a:prstGeom prst="rect">
                <a:avLst/>
              </a:prstGeom>
              <a:blipFill>
                <a:blip r:embed="rId8"/>
                <a:stretch>
                  <a:fillRect l="-2950" t="-5319" b="-58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4D3504-5CBB-6272-CBF0-B07D67CEC674}"/>
                  </a:ext>
                </a:extLst>
              </p:cNvPr>
              <p:cNvSpPr txBox="1"/>
              <p:nvPr/>
            </p:nvSpPr>
            <p:spPr>
              <a:xfrm>
                <a:off x="3119891" y="2945815"/>
                <a:ext cx="267861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16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4D3504-5CBB-6272-CBF0-B07D67CEC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91" y="2945815"/>
                <a:ext cx="2678615" cy="714683"/>
              </a:xfrm>
              <a:prstGeom prst="rect">
                <a:avLst/>
              </a:prstGeom>
              <a:blipFill>
                <a:blip r:embed="rId9"/>
                <a:stretch>
                  <a:fillRect l="-4784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A08ADA-997F-A788-DB41-78B1D5F379E0}"/>
                  </a:ext>
                </a:extLst>
              </p:cNvPr>
              <p:cNvSpPr txBox="1"/>
              <p:nvPr/>
            </p:nvSpPr>
            <p:spPr>
              <a:xfrm>
                <a:off x="3119891" y="3648516"/>
                <a:ext cx="267861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16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2A08ADA-997F-A788-DB41-78B1D5F37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91" y="3648516"/>
                <a:ext cx="2678615" cy="714683"/>
              </a:xfrm>
              <a:prstGeom prst="rect">
                <a:avLst/>
              </a:prstGeom>
              <a:blipFill>
                <a:blip r:embed="rId10"/>
                <a:stretch>
                  <a:fillRect l="-4784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431652-6E5B-4CBE-47FB-8E971D12770A}"/>
                  </a:ext>
                </a:extLst>
              </p:cNvPr>
              <p:cNvSpPr txBox="1"/>
              <p:nvPr/>
            </p:nvSpPr>
            <p:spPr>
              <a:xfrm>
                <a:off x="3124932" y="4360271"/>
                <a:ext cx="267861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</a:rPr>
                  <a:t>16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431652-6E5B-4CBE-47FB-8E971D127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932" y="4360271"/>
                <a:ext cx="2678615" cy="714683"/>
              </a:xfrm>
              <a:prstGeom prst="rect">
                <a:avLst/>
              </a:prstGeom>
              <a:blipFill>
                <a:blip r:embed="rId11"/>
                <a:stretch>
                  <a:fillRect l="-4784" b="-9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0829F68-1082-B286-DFF1-53CAE398037D}"/>
              </a:ext>
            </a:extLst>
          </p:cNvPr>
          <p:cNvSpPr txBox="1"/>
          <p:nvPr/>
        </p:nvSpPr>
        <p:spPr>
          <a:xfrm>
            <a:off x="134453" y="5123639"/>
            <a:ext cx="93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Test: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6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5" grpId="0"/>
      <p:bldP spid="22" grpId="0"/>
      <p:bldP spid="28" grpId="0"/>
      <p:bldP spid="29" grpId="0"/>
      <p:bldP spid="30" grpId="0"/>
      <p:bldP spid="31" grpId="0"/>
      <p:bldP spid="36" grpId="0"/>
      <p:bldP spid="37" grpId="0" animBg="1"/>
      <p:bldP spid="38" grpId="0"/>
      <p:bldP spid="7" grpId="0"/>
      <p:bldP spid="10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4498-E385-B398-55C1-D9A018C9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085C-881F-EF8B-0E80-F4F62B7E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and Alternative Hypothesis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72A04-77AB-7693-FC60-FE7CA8E90B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</p:spPr>
            <p:txBody>
              <a:bodyPr/>
              <a:lstStyle/>
              <a:p>
                <a:pPr lvl="0"/>
                <a:r>
                  <a:rPr lang="en-US" dirty="0"/>
                  <a:t>Alternative hypothesis will be</a:t>
                </a:r>
              </a:p>
              <a:p>
                <a:pPr lvl="1"/>
                <a:r>
                  <a:rPr lang="en-IN" dirty="0">
                    <a:solidFill>
                      <a:srgbClr val="FF0000"/>
                    </a:solidFill>
                  </a:rPr>
                  <a:t>Two tailed alternative hypothesis</a:t>
                </a:r>
                <a:r>
                  <a:rPr lang="en-IN" dirty="0"/>
                  <a:t>			=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Right (One) tailed alternative hypothesis</a:t>
                </a:r>
                <a:r>
                  <a:rPr lang="en-US" dirty="0"/>
                  <a:t>	=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b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Left (One) tailed alternative hypothesis</a:t>
                </a:r>
                <a:r>
                  <a:rPr lang="en-US" dirty="0"/>
                  <a:t>		=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>
                        <a:latin typeface="Cambria Math" panose="02040503050406030204" pitchFamily="18" charset="0"/>
                      </a:rPr>
                      <m:t> : 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b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US" dirty="0"/>
                  <a:t>Hence, </a:t>
                </a:r>
                <a:r>
                  <a:rPr lang="en-US" b="1" dirty="0"/>
                  <a:t>alternative hypothesis helps to know </a:t>
                </a:r>
                <a:r>
                  <a:rPr lang="en-US" dirty="0"/>
                  <a:t>whether the </a:t>
                </a:r>
                <a:r>
                  <a:rPr lang="en-US" b="1" dirty="0"/>
                  <a:t>test is two tailed or one tailed test</a:t>
                </a:r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Note that, Alternate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is either in the form of </a:t>
                </a:r>
                <a:r>
                  <a:rPr lang="en-US" b="1" dirty="0">
                    <a:solidFill>
                      <a:srgbClr val="FF0000"/>
                    </a:solidFill>
                  </a:rPr>
                  <a:t>less than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FF0000"/>
                    </a:solidFill>
                  </a:rPr>
                  <a:t>greater than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FF0000"/>
                    </a:solidFill>
                  </a:rPr>
                  <a:t>not equal</a:t>
                </a:r>
                <a:r>
                  <a:rPr lang="en-US" dirty="0"/>
                  <a:t>.</a:t>
                </a:r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72A04-77AB-7693-FC60-FE7CA8E90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5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04C9-0941-C807-8498-3D03500E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1662-2E71-7205-BF8D-7151EAFD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5C7E8-CF6A-F76C-1DF6-E6527643E836}"/>
              </a:ext>
            </a:extLst>
          </p:cNvPr>
          <p:cNvSpPr/>
          <p:nvPr/>
        </p:nvSpPr>
        <p:spPr>
          <a:xfrm>
            <a:off x="153324" y="812376"/>
            <a:ext cx="19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40631E-5678-1050-3EE6-FF474057ABDF}"/>
                  </a:ext>
                </a:extLst>
              </p:cNvPr>
              <p:cNvSpPr txBox="1"/>
              <p:nvPr/>
            </p:nvSpPr>
            <p:spPr>
              <a:xfrm>
                <a:off x="153324" y="1372965"/>
                <a:ext cx="2948940" cy="60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7.815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40631E-5678-1050-3EE6-FF474057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4" y="1372965"/>
                <a:ext cx="2948940" cy="602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17276B-2408-B79A-F25A-3F9F11950520}"/>
                  </a:ext>
                </a:extLst>
              </p:cNvPr>
              <p:cNvSpPr txBox="1"/>
              <p:nvPr/>
            </p:nvSpPr>
            <p:spPr>
              <a:xfrm>
                <a:off x="2873664" y="1372965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17276B-2408-B79A-F25A-3F9F1195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64" y="1372965"/>
                <a:ext cx="5743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9852A1-9F24-39C2-1F8D-DEA4E1B964E4}"/>
                  </a:ext>
                </a:extLst>
              </p:cNvPr>
              <p:cNvSpPr txBox="1"/>
              <p:nvPr/>
            </p:nvSpPr>
            <p:spPr>
              <a:xfrm>
                <a:off x="3263727" y="1336934"/>
                <a:ext cx="1874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.7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9852A1-9F24-39C2-1F8D-DEA4E1B9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27" y="1336934"/>
                <a:ext cx="1874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846A2B-8EF7-42E9-2358-7F6D033A10DE}"/>
                  </a:ext>
                </a:extLst>
              </p:cNvPr>
              <p:cNvSpPr txBox="1"/>
              <p:nvPr/>
            </p:nvSpPr>
            <p:spPr>
              <a:xfrm>
                <a:off x="210474" y="204818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846A2B-8EF7-42E9-2358-7F6D033A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4" y="2048185"/>
                <a:ext cx="2217420" cy="523220"/>
              </a:xfrm>
              <a:prstGeom prst="rect">
                <a:avLst/>
              </a:prstGeom>
              <a:blipFill>
                <a:blip r:embed="rId5"/>
                <a:stretch>
                  <a:fillRect l="-578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8919136-D6CE-B114-1BED-73CA92E24197}"/>
              </a:ext>
            </a:extLst>
          </p:cNvPr>
          <p:cNvSpPr txBox="1"/>
          <p:nvPr/>
        </p:nvSpPr>
        <p:spPr>
          <a:xfrm>
            <a:off x="187613" y="2644344"/>
            <a:ext cx="10350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Proportion of bean in the four groups is </a:t>
            </a:r>
            <a:r>
              <a:rPr lang="en-US" sz="2800" b="1" dirty="0">
                <a:solidFill>
                  <a:srgbClr val="002060"/>
                </a:solidFill>
              </a:rPr>
              <a:t>9 : 3 : 3 : 1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136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7578-75A2-4D8F-1591-16EB4DFB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2034223-BDCA-6B12-29C3-CF269E778B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80510"/>
                <a:ext cx="11929643" cy="51431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Records taken of the number of male and female births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830</m:t>
                    </m:r>
                  </m:oMath>
                </a14:m>
                <a:r>
                  <a:rPr lang="en-US" dirty="0"/>
                  <a:t> families having four children are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Test whether data are consistent with hypothesis that the binomial law holds and the chance of male birth is equal to that of female birth, namely.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IN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p>
                                <m: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 sz="2600">
                                <a:latin typeface="Cambria Math" panose="02040503050406030204" pitchFamily="18" charset="0"/>
                              </a:rPr>
                              <m:t>0.05, 4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=9.488 </m:t>
                        </m:r>
                      </m:e>
                    </m:d>
                  </m:oMath>
                </a14:m>
                <a:r>
                  <a:rPr lang="en-US" sz="2600" dirty="0"/>
                  <a:t> </a:t>
                </a:r>
                <a:endParaRPr lang="en-IN" sz="26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2034223-BDCA-6B12-29C3-CF269E778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80510"/>
                <a:ext cx="11929643" cy="5143100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FD3AD0F-A843-7D4C-263B-D93D2209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01A3D8-1DFE-C681-8DBF-E1121532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061188"/>
              </p:ext>
            </p:extLst>
          </p:nvPr>
        </p:nvGraphicFramePr>
        <p:xfrm>
          <a:off x="226060" y="2445596"/>
          <a:ext cx="10769598" cy="192066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928620">
                  <a:extLst>
                    <a:ext uri="{9D8B030D-6E8A-4147-A177-3AD203B41FA5}">
                      <a16:colId xmlns:a16="http://schemas.microsoft.com/office/drawing/2014/main" val="2907745984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90530250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44744854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578423199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1518141370"/>
                    </a:ext>
                  </a:extLst>
                </a:gridCol>
                <a:gridCol w="1657348">
                  <a:extLst>
                    <a:ext uri="{9D8B030D-6E8A-4147-A177-3AD203B41FA5}">
                      <a16:colId xmlns:a16="http://schemas.microsoft.com/office/drawing/2014/main" val="1982369874"/>
                    </a:ext>
                  </a:extLst>
                </a:gridCol>
              </a:tblGrid>
              <a:tr h="640221">
                <a:tc>
                  <a:txBody>
                    <a:bodyPr/>
                    <a:lstStyle/>
                    <a:p>
                      <a:pPr algn="l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No. of male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591195"/>
                  </a:ext>
                </a:extLst>
              </a:tr>
              <a:tr h="640221">
                <a:tc>
                  <a:txBody>
                    <a:bodyPr/>
                    <a:lstStyle/>
                    <a:p>
                      <a:pPr algn="l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No. of female birth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808776"/>
                  </a:ext>
                </a:extLst>
              </a:tr>
              <a:tr h="640221">
                <a:tc>
                  <a:txBody>
                    <a:bodyPr/>
                    <a:lstStyle/>
                    <a:p>
                      <a:pPr algn="l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No. of families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99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52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73814-7680-8EF1-FFB7-4B6863A4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29F1-66F3-04CE-DDDD-924E9F62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6175D8-0257-FDF6-D4B2-4A2901C216E3}"/>
              </a:ext>
            </a:extLst>
          </p:cNvPr>
          <p:cNvSpPr/>
          <p:nvPr/>
        </p:nvSpPr>
        <p:spPr>
          <a:xfrm>
            <a:off x="131177" y="8248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2C7969-8AAA-EAF9-3D21-E05FD4F675A4}"/>
                  </a:ext>
                </a:extLst>
              </p:cNvPr>
              <p:cNvSpPr/>
              <p:nvPr/>
            </p:nvSpPr>
            <p:spPr>
              <a:xfrm>
                <a:off x="1771679" y="94156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2C7969-8AAA-EAF9-3D21-E05FD4F67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79" y="94156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4F4E2C-88B8-D76B-6A84-EEA164984754}"/>
                  </a:ext>
                </a:extLst>
              </p:cNvPr>
              <p:cNvSpPr/>
              <p:nvPr/>
            </p:nvSpPr>
            <p:spPr>
              <a:xfrm>
                <a:off x="2557227" y="951354"/>
                <a:ext cx="92099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The number of male births follows the binomial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4F4E2C-88B8-D76B-6A84-EEA164984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27" y="951354"/>
                <a:ext cx="9209958" cy="954107"/>
              </a:xfrm>
              <a:prstGeom prst="rect">
                <a:avLst/>
              </a:prstGeom>
              <a:blipFill>
                <a:blip r:embed="rId3"/>
                <a:stretch>
                  <a:fillRect l="-1324" t="-6369" r="-1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DBFAF6-32EB-6FA6-97B1-954CDDDF0630}"/>
                  </a:ext>
                </a:extLst>
              </p:cNvPr>
              <p:cNvSpPr/>
              <p:nvPr/>
            </p:nvSpPr>
            <p:spPr>
              <a:xfrm>
                <a:off x="1778664" y="340737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DBFAF6-32EB-6FA6-97B1-954CDDDF0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64" y="340737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83C410-BD1A-EAB3-661C-D0DC1DB87A8E}"/>
                  </a:ext>
                </a:extLst>
              </p:cNvPr>
              <p:cNvSpPr/>
              <p:nvPr/>
            </p:nvSpPr>
            <p:spPr>
              <a:xfrm>
                <a:off x="1771679" y="225611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83C410-BD1A-EAB3-661C-D0DC1DB87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79" y="225611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649DFC-C570-E146-4FAC-F0D4D640A2C0}"/>
                  </a:ext>
                </a:extLst>
              </p:cNvPr>
              <p:cNvSpPr/>
              <p:nvPr/>
            </p:nvSpPr>
            <p:spPr>
              <a:xfrm>
                <a:off x="2557226" y="2243048"/>
                <a:ext cx="948999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The number of male births does not follows the binomial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649DFC-C570-E146-4FAC-F0D4D640A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26" y="2243048"/>
                <a:ext cx="9489993" cy="954107"/>
              </a:xfrm>
              <a:prstGeom prst="rect">
                <a:avLst/>
              </a:prstGeom>
              <a:blipFill>
                <a:blip r:embed="rId6"/>
                <a:stretch>
                  <a:fillRect l="-1285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94B0D6-2823-C9ED-13B5-526D67A32C20}"/>
                  </a:ext>
                </a:extLst>
              </p:cNvPr>
              <p:cNvSpPr txBox="1"/>
              <p:nvPr/>
            </p:nvSpPr>
            <p:spPr>
              <a:xfrm>
                <a:off x="2697824" y="4071675"/>
                <a:ext cx="4133162" cy="1372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94B0D6-2823-C9ED-13B5-526D67A3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24" y="4071675"/>
                <a:ext cx="4133162" cy="13722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3845C25-BC21-784C-0138-10BDB06CABDB}"/>
              </a:ext>
            </a:extLst>
          </p:cNvPr>
          <p:cNvSpPr txBox="1"/>
          <p:nvPr/>
        </p:nvSpPr>
        <p:spPr>
          <a:xfrm>
            <a:off x="1803233" y="4494989"/>
            <a:ext cx="108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Test :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6" grpId="0"/>
      <p:bldP spid="4" grpId="0"/>
      <p:bldP spid="5" grpId="0"/>
      <p:bldP spid="3" grpId="0"/>
      <p:bldP spid="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883CC-B5EC-4EE0-4908-FB281158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97E1-AE4E-30C9-5C61-2A3BE713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526E68-66D6-18A4-5816-25F8758F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88990"/>
              </p:ext>
            </p:extLst>
          </p:nvPr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DE27F2-CA5A-9563-9AB8-15D2BB9A239E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7C487B6-C37E-035F-5D4C-884527E0F4B8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4809BF-B9AA-132A-4250-37D931AED3AC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A6268D-77AB-C66A-15EB-CBE0519D4AED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3BA0C9-FE75-8381-36E7-4D08C0640F6B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6350E-A9E4-4204-E3FD-DF60BE7ACA10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3CB25-E30D-E4E9-F21C-5090B3C160F3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71EFB-0E9D-6036-D963-59AC122D1CB9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19491-F390-A89E-C985-736105D7B7E8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10FD-875B-F768-CECE-8281B673E9D3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7B656-97E2-5B7A-E1AD-F6DBAAE06CA1}"/>
              </a:ext>
            </a:extLst>
          </p:cNvPr>
          <p:cNvSpPr txBox="1"/>
          <p:nvPr/>
        </p:nvSpPr>
        <p:spPr>
          <a:xfrm>
            <a:off x="2751852" y="3053241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07003-F315-4FC5-5468-519C3F9B8129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E5AFA-92D2-9548-4A24-633501018CF2}"/>
              </a:ext>
            </a:extLst>
          </p:cNvPr>
          <p:cNvSpPr txBox="1"/>
          <p:nvPr/>
        </p:nvSpPr>
        <p:spPr>
          <a:xfrm>
            <a:off x="2728992" y="449494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88634-71E0-114C-6877-06B92233D0BE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4A2B8-B6E1-EF3A-EF09-AFE0CFD49A23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9759B-C7EB-C548-C8C6-F915FFA88219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9759B-C7EB-C548-C8C6-F915FFA88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799C03-062E-6FF2-B7E8-90C04314BA83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799C03-062E-6FF2-B7E8-90C04314B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857E55-9E79-3DF1-EA40-6EF1119D15D2}"/>
                  </a:ext>
                </a:extLst>
              </p:cNvPr>
              <p:cNvSpPr/>
              <p:nvPr/>
            </p:nvSpPr>
            <p:spPr>
              <a:xfrm>
                <a:off x="7957364" y="295577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𝟓𝟏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857E55-9E79-3DF1-EA40-6EF1119D1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5577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9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7" grpId="0" animBg="1"/>
      <p:bldP spid="10" grpId="0" animBg="1"/>
      <p:bldP spid="40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79CC-A1B6-858A-1347-4024B91F1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8E38-D538-F85B-B643-6A50E1C2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6B71C0-6701-6905-B8E1-FEC31A805326}"/>
              </a:ext>
            </a:extLst>
          </p:cNvPr>
          <p:cNvGraphicFramePr>
            <a:graphicFrameLocks noGrp="1"/>
          </p:cNvGraphicFramePr>
          <p:nvPr/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0F41B5-EA18-B5B2-1E24-48EA28FAD370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0BBB89A-5BD9-5485-7872-9A5D1AF21DC2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B2D84F-C05B-48A8-9490-C288FE7D8167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47A9AC-7D9F-B5BD-CD17-B9C27F33E5CB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E8A2DB5-1A33-D989-118F-2AB676565D9F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F97D8-EB42-0181-ED5C-8C23CC916317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EFFD8-68D3-F9A5-05B1-8C93FFB1D82C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26EFCD-F11C-C554-5DA2-64F96EFDDA8E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21C31-CEC9-7848-0CD4-9E82C0FF282A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502DA-8D6B-E4A0-AEAB-0BFA254B5F58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54688-EBC0-2A07-F841-17E8A7F80742}"/>
              </a:ext>
            </a:extLst>
          </p:cNvPr>
          <p:cNvSpPr txBox="1"/>
          <p:nvPr/>
        </p:nvSpPr>
        <p:spPr>
          <a:xfrm>
            <a:off x="2751852" y="3053241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F88AD-CE04-C1A0-94FF-6A7FD0898BC1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01C8B6-6638-B6EB-0F7D-1079956D6251}"/>
              </a:ext>
            </a:extLst>
          </p:cNvPr>
          <p:cNvSpPr txBox="1"/>
          <p:nvPr/>
        </p:nvSpPr>
        <p:spPr>
          <a:xfrm>
            <a:off x="2728992" y="449494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0C000-BA60-FA10-249F-0E32EEE489FB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124A7-B59F-26EF-B188-208EBC520BC2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CE173E-8219-8958-00CC-79E4F03BC5DB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CE173E-8219-8958-00CC-79E4F03BC5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88F500-DC41-B562-8528-080242192603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88F500-DC41-B562-8528-080242192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162E89-0DD9-DB1A-A141-227F289A48F5}"/>
                  </a:ext>
                </a:extLst>
              </p:cNvPr>
              <p:cNvSpPr/>
              <p:nvPr/>
            </p:nvSpPr>
            <p:spPr>
              <a:xfrm>
                <a:off x="7957364" y="295577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𝟐𝟎𝟕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162E89-0DD9-DB1A-A141-227F289A4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5577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58EAEDE-4024-F649-35AB-D7E8FC865819}"/>
              </a:ext>
            </a:extLst>
          </p:cNvPr>
          <p:cNvSpPr txBox="1"/>
          <p:nvPr/>
        </p:nvSpPr>
        <p:spPr>
          <a:xfrm>
            <a:off x="4243841" y="3027177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1F80-73E0-E952-EA3C-A9C773F2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4E6-1D4F-0492-3E39-6C904BC7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26B350-5E73-89D9-2542-360A9EF539BB}"/>
              </a:ext>
            </a:extLst>
          </p:cNvPr>
          <p:cNvGraphicFramePr>
            <a:graphicFrameLocks noGrp="1"/>
          </p:cNvGraphicFramePr>
          <p:nvPr/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B43222-06E6-93CD-F0E7-40F9F3B2DBB6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A67E35-90EA-8977-7302-4644AF2A702C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5E9BA8-6565-DFEC-74C3-B57F8220BEE1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E84A44-9A3F-B682-B4BE-04F125D67CBC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A854E1-BB53-E8C5-2614-D9ED420315B6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AC64-F915-E90B-03E8-8D7B52BBA6B2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EC2FE-DA73-4786-8296-F318D60201EA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9942-A6A8-1E05-594B-BF44B4DAD197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B428-9E63-BD0C-8140-4B5F46F87B7C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7FC5E8-31AB-5B08-6E2B-6A6D6FE18FB5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DD64C6-BD4A-1F85-45C7-C3BB6F7114B6}"/>
              </a:ext>
            </a:extLst>
          </p:cNvPr>
          <p:cNvSpPr txBox="1"/>
          <p:nvPr/>
        </p:nvSpPr>
        <p:spPr>
          <a:xfrm>
            <a:off x="2751852" y="3053241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30179-F6C1-BC09-150F-CB8599BADC64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24110-8B4F-E3A1-BF03-A38F668E5374}"/>
              </a:ext>
            </a:extLst>
          </p:cNvPr>
          <p:cNvSpPr txBox="1"/>
          <p:nvPr/>
        </p:nvSpPr>
        <p:spPr>
          <a:xfrm>
            <a:off x="2728992" y="449494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4B9DA-5E2D-056D-1503-2D665E76B8AD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42DFA-43DD-9C6E-CFC1-BD6543551ADB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1D9F61-C005-BB8B-40AB-AB6C9EFB176A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1D9F61-C005-BB8B-40AB-AB6C9EFB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DEE57E-6D20-343E-E5BD-DF03116A544E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DEE57E-6D20-343E-E5BD-DF03116A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2A812B-EFC6-E572-3535-E11AA24B2B04}"/>
                  </a:ext>
                </a:extLst>
              </p:cNvPr>
              <p:cNvSpPr/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𝟑𝟕𝟓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𝟑𝟕𝟓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𝟑𝟏𝟏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2A812B-EFC6-E572-3535-E11AA24B2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CE80CDC-D3C6-CFFE-BCBE-CC3D2EC34385}"/>
              </a:ext>
            </a:extLst>
          </p:cNvPr>
          <p:cNvSpPr txBox="1"/>
          <p:nvPr/>
        </p:nvSpPr>
        <p:spPr>
          <a:xfrm>
            <a:off x="4243841" y="3027177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A6EB5D-116B-1FB6-F3C1-A5903F516474}"/>
              </a:ext>
            </a:extLst>
          </p:cNvPr>
          <p:cNvSpPr txBox="1"/>
          <p:nvPr/>
        </p:nvSpPr>
        <p:spPr>
          <a:xfrm>
            <a:off x="4247651" y="3773937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311.25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1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C4723-CB3C-F7A6-E84E-74849AEB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D08A-73AC-7B7A-FE4C-C47E64C8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71C64B-8656-A2C9-9FC6-A1AFA71F138A}"/>
              </a:ext>
            </a:extLst>
          </p:cNvPr>
          <p:cNvGraphicFramePr>
            <a:graphicFrameLocks noGrp="1"/>
          </p:cNvGraphicFramePr>
          <p:nvPr/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C54417-80C6-1E7C-84CE-5178630F1EE6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B2C210-CA53-9A50-2AEF-DC5CAA2A97B4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BB0B14-139E-D6C9-EC67-F163869C8BA3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9A8EC-484F-9768-904D-D5AD36C5CC5B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93265C-6CEC-5493-39B1-3A72D7FCB150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4325A-954A-7D66-306E-E3E43F1A63BF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BF48D-12C0-5211-8DAC-13306F8BFC7D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8788A-17C7-436D-7D18-A352C3E640DC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0593D-A817-053B-E7E5-002A429006D5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7EDE7-32D1-8708-4537-05E144E9E86B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7D9424-B3CC-0D7C-53CE-C99E24586656}"/>
              </a:ext>
            </a:extLst>
          </p:cNvPr>
          <p:cNvSpPr txBox="1"/>
          <p:nvPr/>
        </p:nvSpPr>
        <p:spPr>
          <a:xfrm>
            <a:off x="2751852" y="3053241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2B37F-3867-B6B7-C042-72D8AF8C7F19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56CC1-E780-4033-F862-A62828147D25}"/>
              </a:ext>
            </a:extLst>
          </p:cNvPr>
          <p:cNvSpPr txBox="1"/>
          <p:nvPr/>
        </p:nvSpPr>
        <p:spPr>
          <a:xfrm>
            <a:off x="2728992" y="449494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D6652-F71D-3D72-E62D-12984C4CAC71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52E5DD-3316-6308-A022-6034AB086AA2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6701D9-0F02-C351-6A04-F445C2605B3C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1D9F61-C005-BB8B-40AB-AB6C9EFB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A1D661D-A31B-2543-FE00-C298EF99282B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DEE57E-6D20-343E-E5BD-DF03116A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455C3D-FF39-3F03-57E2-02BA8C301D62}"/>
                  </a:ext>
                </a:extLst>
              </p:cNvPr>
              <p:cNvSpPr/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𝟐𝟎𝟕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455C3D-FF39-3F03-57E2-02BA8C301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F5B4A92-7F00-1B9F-F6DE-BFDAD58CCD1F}"/>
              </a:ext>
            </a:extLst>
          </p:cNvPr>
          <p:cNvSpPr txBox="1"/>
          <p:nvPr/>
        </p:nvSpPr>
        <p:spPr>
          <a:xfrm>
            <a:off x="4243841" y="3027177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0E303-D753-CF5F-6A07-44EADEB9C984}"/>
              </a:ext>
            </a:extLst>
          </p:cNvPr>
          <p:cNvSpPr txBox="1"/>
          <p:nvPr/>
        </p:nvSpPr>
        <p:spPr>
          <a:xfrm>
            <a:off x="4247651" y="3773937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311.25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109E8-87DB-2E20-9E92-F617CFB332E2}"/>
              </a:ext>
            </a:extLst>
          </p:cNvPr>
          <p:cNvSpPr txBox="1"/>
          <p:nvPr/>
        </p:nvSpPr>
        <p:spPr>
          <a:xfrm>
            <a:off x="4255692" y="4461079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3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EE3C-765F-4AB4-37D4-08CFA884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DDDB-72C6-279A-E3B6-342AD847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0068A8-2336-B56C-C024-30D85B83ACD3}"/>
              </a:ext>
            </a:extLst>
          </p:cNvPr>
          <p:cNvGraphicFramePr>
            <a:graphicFrameLocks noGrp="1"/>
          </p:cNvGraphicFramePr>
          <p:nvPr/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7EEB2B-04D9-4F34-C9AC-2D2679539A44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497981-6C25-8617-48E8-CE21C327376B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DBA56-49CB-BA13-5856-0EA416664605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19E059-9FD0-1BB5-7194-6816EE4B5662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9348DD-E381-D202-7F6D-3C874E53A50B}"/>
              </a:ext>
            </a:extLst>
          </p:cNvPr>
          <p:cNvSpPr txBox="1"/>
          <p:nvPr/>
        </p:nvSpPr>
        <p:spPr>
          <a:xfrm>
            <a:off x="1147842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FB94E-082F-C903-3602-9186AC1E94D9}"/>
              </a:ext>
            </a:extLst>
          </p:cNvPr>
          <p:cNvSpPr txBox="1"/>
          <p:nvPr/>
        </p:nvSpPr>
        <p:spPr>
          <a:xfrm>
            <a:off x="1159272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A5DE2-7E32-F055-4586-F712495E43E6}"/>
              </a:ext>
            </a:extLst>
          </p:cNvPr>
          <p:cNvSpPr txBox="1"/>
          <p:nvPr/>
        </p:nvSpPr>
        <p:spPr>
          <a:xfrm>
            <a:off x="1147842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0A77A-40C0-545D-9F88-8452F29C53B3}"/>
              </a:ext>
            </a:extLst>
          </p:cNvPr>
          <p:cNvSpPr txBox="1"/>
          <p:nvPr/>
        </p:nvSpPr>
        <p:spPr>
          <a:xfrm>
            <a:off x="1147842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D23A0-3EAB-D10A-9E17-78464D3B7108}"/>
              </a:ext>
            </a:extLst>
          </p:cNvPr>
          <p:cNvSpPr txBox="1"/>
          <p:nvPr/>
        </p:nvSpPr>
        <p:spPr>
          <a:xfrm>
            <a:off x="1159272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A8EE2-A5B6-B7D8-C182-D7FD602011A3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2D115-1307-B5E6-D6ED-80B1A2D0FF32}"/>
              </a:ext>
            </a:extLst>
          </p:cNvPr>
          <p:cNvSpPr txBox="1"/>
          <p:nvPr/>
        </p:nvSpPr>
        <p:spPr>
          <a:xfrm>
            <a:off x="2751852" y="3053241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E7B45-5124-D8FA-AF3E-37B420EBCF49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D725D1-7C2F-917B-5BC1-F669D72861E0}"/>
              </a:ext>
            </a:extLst>
          </p:cNvPr>
          <p:cNvSpPr txBox="1"/>
          <p:nvPr/>
        </p:nvSpPr>
        <p:spPr>
          <a:xfrm>
            <a:off x="2728992" y="449494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3EE7A-053E-15A7-C8F2-4D26AF1EA0B2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609BB-80CD-C578-0767-DF732056E76B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7F8AF3-AA3A-10E9-6416-4A35A1AAF03C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1D9F61-C005-BB8B-40AB-AB6C9EFB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94ED8A-F96A-1FEE-855D-B043DEFD08BC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DEE57E-6D20-343E-E5BD-DF03116A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51EB9AC-9C99-6BE9-320B-4D93B130875B}"/>
                  </a:ext>
                </a:extLst>
              </p:cNvPr>
              <p:cNvSpPr/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𝟓𝟏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51EB9AC-9C99-6BE9-320B-4D93B1308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A4FA1CB-973C-C146-DE3D-9173476165A8}"/>
              </a:ext>
            </a:extLst>
          </p:cNvPr>
          <p:cNvSpPr txBox="1"/>
          <p:nvPr/>
        </p:nvSpPr>
        <p:spPr>
          <a:xfrm>
            <a:off x="4243841" y="3027177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A0C69-A0A8-6518-A84C-6DD022083D7F}"/>
              </a:ext>
            </a:extLst>
          </p:cNvPr>
          <p:cNvSpPr txBox="1"/>
          <p:nvPr/>
        </p:nvSpPr>
        <p:spPr>
          <a:xfrm>
            <a:off x="4247651" y="3773937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311.25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11AAF-B5F8-B13B-CE85-92A606FD0B09}"/>
              </a:ext>
            </a:extLst>
          </p:cNvPr>
          <p:cNvSpPr txBox="1"/>
          <p:nvPr/>
        </p:nvSpPr>
        <p:spPr>
          <a:xfrm>
            <a:off x="4255692" y="4461079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05776-C3D4-D130-7ABB-C679B9802F97}"/>
              </a:ext>
            </a:extLst>
          </p:cNvPr>
          <p:cNvSpPr txBox="1"/>
          <p:nvPr/>
        </p:nvSpPr>
        <p:spPr>
          <a:xfrm>
            <a:off x="4236642" y="5196409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6661-AE15-8FC2-1750-F0A51462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48EB-1FAA-0EB5-1FB1-E5A2FEE2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215A55-1857-5D5A-3868-1E9C208BD754}"/>
              </a:ext>
            </a:extLst>
          </p:cNvPr>
          <p:cNvGraphicFramePr>
            <a:graphicFrameLocks noGrp="1"/>
          </p:cNvGraphicFramePr>
          <p:nvPr/>
        </p:nvGraphicFramePr>
        <p:xfrm>
          <a:off x="189230" y="869526"/>
          <a:ext cx="7583170" cy="493401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99640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4AA3CD-6513-D8A6-97FA-08F1FBC6FA11}"/>
                  </a:ext>
                </a:extLst>
              </p:cNvPr>
              <p:cNvSpPr txBox="1"/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34686-5413-ECB9-CB85-C0BAFFDAE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2A5597C-52EE-D256-CAF0-31CD0C9634EE}"/>
              </a:ext>
            </a:extLst>
          </p:cNvPr>
          <p:cNvSpPr txBox="1"/>
          <p:nvPr/>
        </p:nvSpPr>
        <p:spPr>
          <a:xfrm>
            <a:off x="217858" y="1049787"/>
            <a:ext cx="2107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male birth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DAA68-B774-896E-3502-FF1340390C0C}"/>
                  </a:ext>
                </a:extLst>
              </p:cNvPr>
              <p:cNvSpPr txBox="1"/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91554-A025-4AF7-C7B7-6EA3DB2A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1" y="1281151"/>
                <a:ext cx="17141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38F913-28F8-E186-AC95-56678670ABC4}"/>
                  </a:ext>
                </a:extLst>
              </p:cNvPr>
              <p:cNvSpPr txBox="1"/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A568D-E77C-AC97-D4DC-7559CAB16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93" y="921624"/>
                <a:ext cx="2054007" cy="1202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5231878-3760-FF68-1E76-702F6F097F95}"/>
              </a:ext>
            </a:extLst>
          </p:cNvPr>
          <p:cNvSpPr txBox="1"/>
          <p:nvPr/>
        </p:nvSpPr>
        <p:spPr>
          <a:xfrm>
            <a:off x="114784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6C975-DD84-FBB4-7F4A-E835196EECF4}"/>
              </a:ext>
            </a:extLst>
          </p:cNvPr>
          <p:cNvSpPr txBox="1"/>
          <p:nvPr/>
        </p:nvSpPr>
        <p:spPr>
          <a:xfrm>
            <a:off x="1159272" y="302717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C8AFB-330C-B415-C0D8-D30063B222BC}"/>
              </a:ext>
            </a:extLst>
          </p:cNvPr>
          <p:cNvSpPr txBox="1"/>
          <p:nvPr/>
        </p:nvSpPr>
        <p:spPr>
          <a:xfrm>
            <a:off x="1147842" y="375948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B2BE4-9261-6802-FBDD-8F6AC64319DD}"/>
              </a:ext>
            </a:extLst>
          </p:cNvPr>
          <p:cNvSpPr txBox="1"/>
          <p:nvPr/>
        </p:nvSpPr>
        <p:spPr>
          <a:xfrm>
            <a:off x="1147842" y="4461079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2F74E-8F48-0E5D-2612-F0AB29781B4A}"/>
              </a:ext>
            </a:extLst>
          </p:cNvPr>
          <p:cNvSpPr txBox="1"/>
          <p:nvPr/>
        </p:nvSpPr>
        <p:spPr>
          <a:xfrm>
            <a:off x="115927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18FBC-2D0C-2C24-7AB1-C6922A4F3701}"/>
              </a:ext>
            </a:extLst>
          </p:cNvPr>
          <p:cNvSpPr txBox="1"/>
          <p:nvPr/>
        </p:nvSpPr>
        <p:spPr>
          <a:xfrm>
            <a:off x="28661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53E66-3331-B98B-CBB9-5868FAEBD0FE}"/>
              </a:ext>
            </a:extLst>
          </p:cNvPr>
          <p:cNvSpPr txBox="1"/>
          <p:nvPr/>
        </p:nvSpPr>
        <p:spPr>
          <a:xfrm>
            <a:off x="2751852" y="3027177"/>
            <a:ext cx="79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FB7073-9AB8-7FC7-A9C1-36CAB0C41E84}"/>
              </a:ext>
            </a:extLst>
          </p:cNvPr>
          <p:cNvSpPr txBox="1"/>
          <p:nvPr/>
        </p:nvSpPr>
        <p:spPr>
          <a:xfrm>
            <a:off x="2740421" y="3759488"/>
            <a:ext cx="7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E0BC57-0942-1F1F-F3ED-53D9D4979FFD}"/>
              </a:ext>
            </a:extLst>
          </p:cNvPr>
          <p:cNvSpPr txBox="1"/>
          <p:nvPr/>
        </p:nvSpPr>
        <p:spPr>
          <a:xfrm>
            <a:off x="2728992" y="4461079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236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0CF63-63B5-7C25-179D-54C2E9F8AC04}"/>
              </a:ext>
            </a:extLst>
          </p:cNvPr>
          <p:cNvSpPr txBox="1"/>
          <p:nvPr/>
        </p:nvSpPr>
        <p:spPr>
          <a:xfrm>
            <a:off x="28432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6A1B9-3909-54D9-E30B-80CEFE23B087}"/>
              </a:ext>
            </a:extLst>
          </p:cNvPr>
          <p:cNvSpPr txBox="1"/>
          <p:nvPr/>
        </p:nvSpPr>
        <p:spPr>
          <a:xfrm>
            <a:off x="4228601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0FB6A6-D300-FB2A-DF79-C00CA6BE4C7C}"/>
                  </a:ext>
                </a:extLst>
              </p:cNvPr>
              <p:cNvSpPr/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Calculation :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1D9F61-C005-BB8B-40AB-AB6C9EFB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44" y="869526"/>
                <a:ext cx="403132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8CEBDC-2440-2E2E-1FC0-8E3B5A1819AC}"/>
                  </a:ext>
                </a:extLst>
              </p:cNvPr>
              <p:cNvSpPr/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rgbClr val="002060"/>
                    </a:solidFill>
                  </a:rPr>
                  <a:t>Binomial Distribution</a:t>
                </a:r>
              </a:p>
              <a:p>
                <a:pPr lvl="0" algn="ctr"/>
                <a:endParaRPr lang="en-US" sz="500" dirty="0">
                  <a:solidFill>
                    <a:srgbClr val="002060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DEE57E-6D20-343E-E5BD-DF03116A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3" y="1586458"/>
                <a:ext cx="4124685" cy="1362104"/>
              </a:xfrm>
              <a:prstGeom prst="rect">
                <a:avLst/>
              </a:prstGeom>
              <a:blipFill>
                <a:blip r:embed="rId6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3ECF2A-DDAC-8B1C-D5FE-C49C86B072B3}"/>
                  </a:ext>
                </a:extLst>
              </p:cNvPr>
              <p:cNvSpPr/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pPr lvl="0"/>
                <a:endParaRPr lang="en-US" sz="400" b="1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endParaRPr lang="en-US" sz="700" b="1" dirty="0">
                  <a:solidFill>
                    <a:srgbClr val="002060"/>
                  </a:solidFill>
                </a:endParaRPr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𝟎𝟔𝟐𝟓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𝟖𝟑𝟎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002060"/>
                  </a:solidFill>
                </a:endParaRPr>
              </a:p>
              <a:p>
                <a:r>
                  <a:rPr lang="en-IN" sz="2800" b="1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𝟓𝟏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𝟖𝟕𝟓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C3ECF2A-DDAC-8B1C-D5FE-C49C86B07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364" y="2944347"/>
                <a:ext cx="4124684" cy="3034036"/>
              </a:xfrm>
              <a:prstGeom prst="rect">
                <a:avLst/>
              </a:prstGeom>
              <a:blipFill>
                <a:blip r:embed="rId7"/>
                <a:stretch>
                  <a:fillRect t="-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E77F135-0B49-13F3-B6D9-3AB32A6ABAD7}"/>
              </a:ext>
            </a:extLst>
          </p:cNvPr>
          <p:cNvSpPr txBox="1"/>
          <p:nvPr/>
        </p:nvSpPr>
        <p:spPr>
          <a:xfrm>
            <a:off x="4243841" y="3027177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AFD08-C0A2-2D4F-D766-D53344070128}"/>
              </a:ext>
            </a:extLst>
          </p:cNvPr>
          <p:cNvSpPr txBox="1"/>
          <p:nvPr/>
        </p:nvSpPr>
        <p:spPr>
          <a:xfrm>
            <a:off x="4247651" y="3759488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311.25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E296E1-7827-F30C-E15B-2878417CF4B1}"/>
              </a:ext>
            </a:extLst>
          </p:cNvPr>
          <p:cNvSpPr txBox="1"/>
          <p:nvPr/>
        </p:nvSpPr>
        <p:spPr>
          <a:xfrm>
            <a:off x="4255692" y="4461079"/>
            <a:ext cx="104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207.5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CEF50-7CDA-E8B6-D0C7-F426A1EF23EB}"/>
              </a:ext>
            </a:extLst>
          </p:cNvPr>
          <p:cNvSpPr txBox="1"/>
          <p:nvPr/>
        </p:nvSpPr>
        <p:spPr>
          <a:xfrm>
            <a:off x="4236642" y="5176056"/>
            <a:ext cx="131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51.875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FCF5ED-6F7C-2C50-A6D2-E1F4EB283412}"/>
              </a:ext>
            </a:extLst>
          </p:cNvPr>
          <p:cNvSpPr txBox="1"/>
          <p:nvPr/>
        </p:nvSpPr>
        <p:spPr>
          <a:xfrm>
            <a:off x="6198866" y="232613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7.6148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2EDF6-4BA2-D4CB-AF6B-8921A12EB9E2}"/>
              </a:ext>
            </a:extLst>
          </p:cNvPr>
          <p:cNvSpPr txBox="1"/>
          <p:nvPr/>
        </p:nvSpPr>
        <p:spPr>
          <a:xfrm>
            <a:off x="6198866" y="3027177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4.1940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8D2BAC-22EC-D322-8787-5B94880CD274}"/>
              </a:ext>
            </a:extLst>
          </p:cNvPr>
          <p:cNvSpPr txBox="1"/>
          <p:nvPr/>
        </p:nvSpPr>
        <p:spPr>
          <a:xfrm>
            <a:off x="6198866" y="3759488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1.4508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18D4A5-6E37-24CF-CB72-61B09B0D3E6A}"/>
              </a:ext>
            </a:extLst>
          </p:cNvPr>
          <p:cNvSpPr txBox="1"/>
          <p:nvPr/>
        </p:nvSpPr>
        <p:spPr>
          <a:xfrm>
            <a:off x="6198866" y="4461079"/>
            <a:ext cx="135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5.7361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07E42-31A3-2555-DF0C-695A7DD91FF7}"/>
              </a:ext>
            </a:extLst>
          </p:cNvPr>
          <p:cNvSpPr txBox="1"/>
          <p:nvPr/>
        </p:nvSpPr>
        <p:spPr>
          <a:xfrm>
            <a:off x="6110389" y="5176056"/>
            <a:ext cx="153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34.2075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CB8735-399B-BC11-C775-24AE1E905182}"/>
              </a:ext>
            </a:extLst>
          </p:cNvPr>
          <p:cNvSpPr/>
          <p:nvPr/>
        </p:nvSpPr>
        <p:spPr>
          <a:xfrm>
            <a:off x="5773420" y="5807272"/>
            <a:ext cx="1998980" cy="7146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D4E1A-73A3-293B-B3FD-EB7B4C6269F2}"/>
              </a:ext>
            </a:extLst>
          </p:cNvPr>
          <p:cNvSpPr txBox="1"/>
          <p:nvPr/>
        </p:nvSpPr>
        <p:spPr>
          <a:xfrm>
            <a:off x="6102769" y="5911386"/>
            <a:ext cx="153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53.2023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3E71-58F9-3E4E-1677-EECDB17E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C0DC-E0B9-4C94-419B-DB2AA77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81484-B6BA-32C4-ADB9-AF80A563F568}"/>
              </a:ext>
            </a:extLst>
          </p:cNvPr>
          <p:cNvSpPr/>
          <p:nvPr/>
        </p:nvSpPr>
        <p:spPr>
          <a:xfrm>
            <a:off x="153324" y="812376"/>
            <a:ext cx="19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C8324-B28B-7F34-87F0-A265681CA57A}"/>
                  </a:ext>
                </a:extLst>
              </p:cNvPr>
              <p:cNvSpPr txBox="1"/>
              <p:nvPr/>
            </p:nvSpPr>
            <p:spPr>
              <a:xfrm>
                <a:off x="153324" y="1372965"/>
                <a:ext cx="2948940" cy="60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488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C8324-B28B-7F34-87F0-A265681C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4" y="1372965"/>
                <a:ext cx="2948940" cy="602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34E950-D8AF-2111-DE78-73AF7524D19E}"/>
                  </a:ext>
                </a:extLst>
              </p:cNvPr>
              <p:cNvSpPr txBox="1"/>
              <p:nvPr/>
            </p:nvSpPr>
            <p:spPr>
              <a:xfrm>
                <a:off x="2873664" y="1372965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34E950-D8AF-2111-DE78-73AF7524D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64" y="1372965"/>
                <a:ext cx="5743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3647A4-442B-7CEF-7A14-BB10850CCE6D}"/>
                  </a:ext>
                </a:extLst>
              </p:cNvPr>
              <p:cNvSpPr txBox="1"/>
              <p:nvPr/>
            </p:nvSpPr>
            <p:spPr>
              <a:xfrm>
                <a:off x="3263726" y="1336934"/>
                <a:ext cx="2405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53.2023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3647A4-442B-7CEF-7A14-BB10850C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26" y="1336934"/>
                <a:ext cx="24055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3410C-3F19-3EB1-9F24-46F34E176F8C}"/>
                  </a:ext>
                </a:extLst>
              </p:cNvPr>
              <p:cNvSpPr txBox="1"/>
              <p:nvPr/>
            </p:nvSpPr>
            <p:spPr>
              <a:xfrm>
                <a:off x="210474" y="204818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3410C-3F19-3EB1-9F24-46F34E17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4" y="2048185"/>
                <a:ext cx="2217420" cy="523220"/>
              </a:xfrm>
              <a:prstGeom prst="rect">
                <a:avLst/>
              </a:prstGeom>
              <a:blipFill>
                <a:blip r:embed="rId5"/>
                <a:stretch>
                  <a:fillRect l="-578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0DDB3F-2F33-175D-2A80-CAD159440E01}"/>
                  </a:ext>
                </a:extLst>
              </p:cNvPr>
              <p:cNvSpPr txBox="1"/>
              <p:nvPr/>
            </p:nvSpPr>
            <p:spPr>
              <a:xfrm>
                <a:off x="187613" y="2644344"/>
                <a:ext cx="1123095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i.e., The number of male births does not follows the binomial distribution with      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0DDB3F-2F33-175D-2A80-CAD159440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3" y="2644344"/>
                <a:ext cx="11230957" cy="1384995"/>
              </a:xfrm>
              <a:prstGeom prst="rect">
                <a:avLst/>
              </a:prstGeom>
              <a:blipFill>
                <a:blip r:embed="rId6"/>
                <a:stretch>
                  <a:fillRect l="-1140" t="-4846" r="-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7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C668E-1A77-93C0-4419-5C7EEA6E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0D6D-E67E-074F-17A8-5C7F7E4C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0E950-D785-D2E3-9661-80247AA2B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</a:t>
                </a:r>
                <a:r>
                  <a:rPr lang="en-US" b="1" dirty="0"/>
                  <a:t>main aim of the sampling theory </a:t>
                </a:r>
                <a:r>
                  <a:rPr lang="en-US" dirty="0"/>
                  <a:t>is to draw a </a:t>
                </a:r>
                <a:r>
                  <a:rPr lang="en-US" b="1" dirty="0">
                    <a:solidFill>
                      <a:srgbClr val="FF0000"/>
                    </a:solidFill>
                  </a:rPr>
                  <a:t>valid conclusion about the population parameters</a:t>
                </a:r>
                <a:r>
                  <a:rPr lang="en-US" dirty="0"/>
                  <a:t>. </a:t>
                </a:r>
              </a:p>
              <a:p>
                <a:pPr lvl="0"/>
                <a:r>
                  <a:rPr lang="en-US" dirty="0"/>
                  <a:t>In doing this we may commit the following two type of errors.</a:t>
                </a:r>
                <a:endParaRPr lang="en-IN" dirty="0"/>
              </a:p>
              <a:p>
                <a:pPr lvl="2"/>
                <a:r>
                  <a:rPr lang="en-US" b="1" dirty="0"/>
                  <a:t>Type I error</a:t>
                </a:r>
                <a:r>
                  <a:rPr lang="en-US" dirty="0"/>
                  <a:t> </a:t>
                </a:r>
                <a:r>
                  <a:rPr lang="en-US" b="1" dirty="0"/>
                  <a:t>:</a:t>
                </a:r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true, we may reject it.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𝐑𝐞𝐣𝐞𝐜𝐭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𝐰𝐡𝐞𝐧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𝐢𝐬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𝐭𝐫𝐮𝐞</m:t>
                        </m:r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dirty="0"/>
                  <a:t>   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 is called the size of the type I error or </a:t>
                </a:r>
                <a:r>
                  <a:rPr lang="en-US" b="1" dirty="0">
                    <a:solidFill>
                      <a:srgbClr val="FF0000"/>
                    </a:solidFill>
                  </a:rPr>
                  <a:t>product’s risk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2"/>
                <a:r>
                  <a:rPr lang="en-US" b="1" dirty="0"/>
                  <a:t>Type II error :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wrong, we may accept it.</a:t>
                </a:r>
              </a:p>
              <a:p>
                <a:pPr marL="914400" lvl="2" indent="0" defTabSz="41910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𝐀𝐜𝐜𝐞𝐩𝐭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𝐰𝐡𝐞𝐧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𝐢𝐬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𝐭𝐫𝐮𝐞</m:t>
                        </m:r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𝛃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dirty="0"/>
                  <a:t>   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is called the size of the type II error or </a:t>
                </a:r>
                <a:r>
                  <a:rPr lang="en-US" b="1" dirty="0">
                    <a:solidFill>
                      <a:srgbClr val="FF0000"/>
                    </a:solidFill>
                  </a:rPr>
                  <a:t>consumer’s risk</a:t>
                </a:r>
                <a:r>
                  <a:rPr lang="en-US" dirty="0"/>
                  <a:t>.</a:t>
                </a:r>
                <a:endParaRPr lang="en-IN" dirty="0"/>
              </a:p>
              <a:p>
                <a:pPr marL="914400" lvl="2" indent="0">
                  <a:buNone/>
                </a:pPr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0E950-D785-D2E3-9661-80247AA2B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1074" b="-27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9674-3457-D06B-3290-BFD681DD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20151D3-41B8-0DEC-902D-F0FB79F41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0"/>
                <a:ext cx="11929643" cy="34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Suppose that during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/>
                  <a:t> five-minute intervals the air-traffic control of an airport received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0, 1, 2,…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13</m:t>
                    </m:r>
                  </m:oMath>
                </a14:m>
                <a:r>
                  <a:rPr lang="en-US" dirty="0"/>
                  <a:t> radio messages with respective frequencies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3,  15,  47,  76,  68,  74,  46,  39,  15,  9,  5,  2,  0 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1.</m:t>
                    </m:r>
                  </m:oMath>
                </a14:m>
                <a:r>
                  <a:rPr lang="en-US" dirty="0"/>
                  <a:t> Test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US" dirty="0"/>
                  <a:t> level of significance, the hypothesis that the number of radio messages received during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minute interval follows Poisson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=4.6.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0.05, 8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=15.507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20151D3-41B8-0DEC-902D-F0FB79F41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0"/>
                <a:ext cx="11929643" cy="3474320"/>
              </a:xfrm>
              <a:prstGeom prst="rect">
                <a:avLst/>
              </a:prstGeom>
              <a:blipFill>
                <a:blip r:embed="rId2"/>
                <a:stretch>
                  <a:fillRect l="-1074" r="-1074" b="-2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C8AD5A5-65CA-4645-C9E4-121CED6B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36C809-FAB9-B7C2-5BDE-3495B2391280}"/>
              </a:ext>
            </a:extLst>
          </p:cNvPr>
          <p:cNvSpPr/>
          <p:nvPr/>
        </p:nvSpPr>
        <p:spPr>
          <a:xfrm>
            <a:off x="131177" y="44824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513117-0EA6-93FC-29CB-BE004F28DD01}"/>
                  </a:ext>
                </a:extLst>
              </p:cNvPr>
              <p:cNvSpPr/>
              <p:nvPr/>
            </p:nvSpPr>
            <p:spPr>
              <a:xfrm>
                <a:off x="1920269" y="45420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513117-0EA6-93FC-29CB-BE004F28D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69" y="4542011"/>
                <a:ext cx="7975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E353C-A2F9-403C-EFB9-98EFCDB36ACA}"/>
                  </a:ext>
                </a:extLst>
              </p:cNvPr>
              <p:cNvSpPr/>
              <p:nvPr/>
            </p:nvSpPr>
            <p:spPr>
              <a:xfrm>
                <a:off x="2705817" y="4540374"/>
                <a:ext cx="92099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Number of massage follows Poisson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E353C-A2F9-403C-EFB9-98EFCDB36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17" y="4540374"/>
                <a:ext cx="9209958" cy="523220"/>
              </a:xfrm>
              <a:prstGeom prst="rect">
                <a:avLst/>
              </a:prstGeom>
              <a:blipFill>
                <a:blip r:embed="rId4"/>
                <a:stretch>
                  <a:fillRect l="-139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633EB4-6431-AF5A-62FE-387311E3F8AF}"/>
                  </a:ext>
                </a:extLst>
              </p:cNvPr>
              <p:cNvSpPr/>
              <p:nvPr/>
            </p:nvSpPr>
            <p:spPr>
              <a:xfrm>
                <a:off x="1892964" y="611628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633EB4-6431-AF5A-62FE-387311E3F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64" y="6116285"/>
                <a:ext cx="23869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DD4885-3E2A-0232-FEFF-2B251AD1C551}"/>
                  </a:ext>
                </a:extLst>
              </p:cNvPr>
              <p:cNvSpPr/>
              <p:nvPr/>
            </p:nvSpPr>
            <p:spPr>
              <a:xfrm>
                <a:off x="1920269" y="507932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DD4885-3E2A-0232-FEFF-2B251AD1C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69" y="5079325"/>
                <a:ext cx="7975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ED1BF-BC82-7BCC-A266-A42EF8906E76}"/>
                  </a:ext>
                </a:extLst>
              </p:cNvPr>
              <p:cNvSpPr/>
              <p:nvPr/>
            </p:nvSpPr>
            <p:spPr>
              <a:xfrm>
                <a:off x="2705817" y="5077688"/>
                <a:ext cx="92099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Number of massage does not follows Poisson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ED1BF-BC82-7BCC-A266-A42EF8906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17" y="5077688"/>
                <a:ext cx="9209958" cy="954107"/>
              </a:xfrm>
              <a:prstGeom prst="rect">
                <a:avLst/>
              </a:prstGeom>
              <a:blipFill>
                <a:blip r:embed="rId7"/>
                <a:stretch>
                  <a:fillRect l="-1390" t="-7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3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10" grpId="0"/>
      <p:bldP spid="11" grpId="0"/>
      <p:bldP spid="16" grpId="0"/>
      <p:bldP spid="4" grpId="0"/>
      <p:bldP spid="5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388C-9165-DD92-A438-1380682DE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6909-064A-3864-5A9B-2EE39651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4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24A55D-E2A8-87B1-6E04-685A3A83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775075"/>
              </p:ext>
            </p:extLst>
          </p:nvPr>
        </p:nvGraphicFramePr>
        <p:xfrm>
          <a:off x="189230" y="869526"/>
          <a:ext cx="10434655" cy="56464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60781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084092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14432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63412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  <a:gridCol w="1855002">
                  <a:extLst>
                    <a:ext uri="{9D8B030D-6E8A-4147-A177-3AD203B41FA5}">
                      <a16:colId xmlns:a16="http://schemas.microsoft.com/office/drawing/2014/main" val="3933808970"/>
                    </a:ext>
                  </a:extLst>
                </a:gridCol>
                <a:gridCol w="1134342">
                  <a:extLst>
                    <a:ext uri="{9D8B030D-6E8A-4147-A177-3AD203B41FA5}">
                      <a16:colId xmlns:a16="http://schemas.microsoft.com/office/drawing/2014/main" val="2710443530"/>
                    </a:ext>
                  </a:extLst>
                </a:gridCol>
                <a:gridCol w="1792706">
                  <a:extLst>
                    <a:ext uri="{9D8B030D-6E8A-4147-A177-3AD203B41FA5}">
                      <a16:colId xmlns:a16="http://schemas.microsoft.com/office/drawing/2014/main" val="976575825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4916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3DE6B-6F5C-0517-17FC-05DD26AE530F}"/>
                  </a:ext>
                </a:extLst>
              </p:cNvPr>
              <p:cNvSpPr txBox="1"/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3DE6B-6F5C-0517-17FC-05DD26AE5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A04134-C814-2E01-A00E-A8052C902A2C}"/>
              </a:ext>
            </a:extLst>
          </p:cNvPr>
          <p:cNvSpPr txBox="1"/>
          <p:nvPr/>
        </p:nvSpPr>
        <p:spPr>
          <a:xfrm>
            <a:off x="154688" y="880737"/>
            <a:ext cx="1512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Massage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(x)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6D356-3802-ACA0-D05F-BD4E58B57AB1}"/>
                  </a:ext>
                </a:extLst>
              </p:cNvPr>
              <p:cNvSpPr txBox="1"/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6D356-3802-ACA0-D05F-BD4E58B5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FE64F-07C5-A3D3-5354-7A7704F84007}"/>
                  </a:ext>
                </a:extLst>
              </p:cNvPr>
              <p:cNvSpPr txBox="1"/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FE64F-07C5-A3D3-5354-7A7704F8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A4DA38A-FDC4-44CC-714F-5388B71D6EEE}"/>
              </a:ext>
            </a:extLst>
          </p:cNvPr>
          <p:cNvSpPr txBox="1"/>
          <p:nvPr/>
        </p:nvSpPr>
        <p:spPr>
          <a:xfrm>
            <a:off x="810058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82558-B2C0-71AD-537C-6AD759A1AC9B}"/>
              </a:ext>
            </a:extLst>
          </p:cNvPr>
          <p:cNvSpPr txBox="1"/>
          <p:nvPr/>
        </p:nvSpPr>
        <p:spPr>
          <a:xfrm>
            <a:off x="810058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8606B-D305-2ACF-1C36-8F4624E4972C}"/>
              </a:ext>
            </a:extLst>
          </p:cNvPr>
          <p:cNvSpPr txBox="1"/>
          <p:nvPr/>
        </p:nvSpPr>
        <p:spPr>
          <a:xfrm>
            <a:off x="810058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CDF58-BB06-435D-ABFB-0BB9201AD06D}"/>
              </a:ext>
            </a:extLst>
          </p:cNvPr>
          <p:cNvSpPr txBox="1"/>
          <p:nvPr/>
        </p:nvSpPr>
        <p:spPr>
          <a:xfrm>
            <a:off x="810058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6FAE3-03C7-1D76-CC2A-E9D7B75D66EB}"/>
              </a:ext>
            </a:extLst>
          </p:cNvPr>
          <p:cNvSpPr txBox="1"/>
          <p:nvPr/>
        </p:nvSpPr>
        <p:spPr>
          <a:xfrm>
            <a:off x="810058" y="51951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D7721-1F93-1B13-0057-96A685AE8056}"/>
              </a:ext>
            </a:extLst>
          </p:cNvPr>
          <p:cNvSpPr txBox="1"/>
          <p:nvPr/>
        </p:nvSpPr>
        <p:spPr>
          <a:xfrm>
            <a:off x="2016417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05ECF-2571-A313-DC95-02D6DBA37EE8}"/>
              </a:ext>
            </a:extLst>
          </p:cNvPr>
          <p:cNvSpPr txBox="1"/>
          <p:nvPr/>
        </p:nvSpPr>
        <p:spPr>
          <a:xfrm>
            <a:off x="1908129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3393D0-237F-C574-BDAE-60495A240B77}"/>
              </a:ext>
            </a:extLst>
          </p:cNvPr>
          <p:cNvSpPr txBox="1"/>
          <p:nvPr/>
        </p:nvSpPr>
        <p:spPr>
          <a:xfrm>
            <a:off x="1908129" y="3759488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F7F3E-1522-1E00-D215-BE49A86F3AD6}"/>
              </a:ext>
            </a:extLst>
          </p:cNvPr>
          <p:cNvSpPr txBox="1"/>
          <p:nvPr/>
        </p:nvSpPr>
        <p:spPr>
          <a:xfrm>
            <a:off x="1908129" y="4494944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9944A-A0A2-BE70-9B0B-39139070E09E}"/>
              </a:ext>
            </a:extLst>
          </p:cNvPr>
          <p:cNvSpPr txBox="1"/>
          <p:nvPr/>
        </p:nvSpPr>
        <p:spPr>
          <a:xfrm>
            <a:off x="1908129" y="5176056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526E03-0B9F-9F96-EA70-B58BADB9AAA4}"/>
              </a:ext>
            </a:extLst>
          </p:cNvPr>
          <p:cNvSpPr txBox="1"/>
          <p:nvPr/>
        </p:nvSpPr>
        <p:spPr>
          <a:xfrm>
            <a:off x="810058" y="591900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F8090-1625-E30A-19C2-EA841A6BE5FC}"/>
              </a:ext>
            </a:extLst>
          </p:cNvPr>
          <p:cNvSpPr txBox="1"/>
          <p:nvPr/>
        </p:nvSpPr>
        <p:spPr>
          <a:xfrm>
            <a:off x="1908129" y="5888526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74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6EC28-F324-5DFF-9A70-C584AE39A40F}"/>
                  </a:ext>
                </a:extLst>
              </p:cNvPr>
              <p:cNvSpPr txBox="1"/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sup>
                          </m:sSup>
                          <m:r>
                            <a:rPr lang="en-US" sz="2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num>
                        <m:den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IN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6EC28-F324-5DFF-9A70-C584AE39A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22248A-444B-C9BB-737B-ED56672F693B}"/>
              </a:ext>
            </a:extLst>
          </p:cNvPr>
          <p:cNvSpPr txBox="1"/>
          <p:nvPr/>
        </p:nvSpPr>
        <p:spPr>
          <a:xfrm>
            <a:off x="4264288" y="234770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0.0100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077FA1-22FA-F970-5D65-B9F452899592}"/>
              </a:ext>
            </a:extLst>
          </p:cNvPr>
          <p:cNvSpPr txBox="1"/>
          <p:nvPr/>
        </p:nvSpPr>
        <p:spPr>
          <a:xfrm>
            <a:off x="4264288" y="305387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0.0462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73124E-9506-37DE-9DCA-60EA648CEFC1}"/>
              </a:ext>
            </a:extLst>
          </p:cNvPr>
          <p:cNvSpPr txBox="1"/>
          <p:nvPr/>
        </p:nvSpPr>
        <p:spPr>
          <a:xfrm>
            <a:off x="6230000" y="377475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42.52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34DBD0-28B7-BDE0-9E9E-3F18A3B438F7}"/>
              </a:ext>
            </a:extLst>
          </p:cNvPr>
          <p:cNvSpPr txBox="1"/>
          <p:nvPr/>
        </p:nvSpPr>
        <p:spPr>
          <a:xfrm>
            <a:off x="9085240" y="269826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0.8928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ECE9A-FB9B-ECA1-3C1D-5079177BC7B4}"/>
              </a:ext>
            </a:extLst>
          </p:cNvPr>
          <p:cNvSpPr txBox="1"/>
          <p:nvPr/>
        </p:nvSpPr>
        <p:spPr>
          <a:xfrm>
            <a:off x="9085240" y="449952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1.7889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964F36-9292-6C32-1ED1-583925B6CF3D}"/>
              </a:ext>
            </a:extLst>
          </p:cNvPr>
          <p:cNvSpPr txBox="1"/>
          <p:nvPr/>
        </p:nvSpPr>
        <p:spPr>
          <a:xfrm>
            <a:off x="6230000" y="306591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18.48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65CF50-51A0-B0C1-7A3B-47CCA50B7770}"/>
              </a:ext>
            </a:extLst>
          </p:cNvPr>
          <p:cNvSpPr txBox="1"/>
          <p:nvPr/>
        </p:nvSpPr>
        <p:spPr>
          <a:xfrm>
            <a:off x="4264288" y="375973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0.1063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64BC43-382E-4862-E705-66CABCB2CA9D}"/>
              </a:ext>
            </a:extLst>
          </p:cNvPr>
          <p:cNvSpPr txBox="1"/>
          <p:nvPr/>
        </p:nvSpPr>
        <p:spPr>
          <a:xfrm>
            <a:off x="4264288" y="4465595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0.1630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30855-6F32-0744-723B-DFB68723443C}"/>
              </a:ext>
            </a:extLst>
          </p:cNvPr>
          <p:cNvSpPr txBox="1"/>
          <p:nvPr/>
        </p:nvSpPr>
        <p:spPr>
          <a:xfrm>
            <a:off x="4264288" y="519551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0.1875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D385BF-47AD-F92C-2176-E0F8DB5EDE70}"/>
              </a:ext>
            </a:extLst>
          </p:cNvPr>
          <p:cNvSpPr txBox="1"/>
          <p:nvPr/>
        </p:nvSpPr>
        <p:spPr>
          <a:xfrm>
            <a:off x="4264288" y="592543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0.1725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4E3442-2014-BD62-D9DE-753725961C30}"/>
              </a:ext>
            </a:extLst>
          </p:cNvPr>
          <p:cNvSpPr txBox="1"/>
          <p:nvPr/>
        </p:nvSpPr>
        <p:spPr>
          <a:xfrm>
            <a:off x="6564608" y="2326137"/>
            <a:ext cx="54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7DECA4-CF7A-E96D-9E34-7583B7D41893}"/>
              </a:ext>
            </a:extLst>
          </p:cNvPr>
          <p:cNvSpPr txBox="1"/>
          <p:nvPr/>
        </p:nvSpPr>
        <p:spPr>
          <a:xfrm>
            <a:off x="6230000" y="449109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65.20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341896-280B-9680-327E-6F54FB94BEF7}"/>
              </a:ext>
            </a:extLst>
          </p:cNvPr>
          <p:cNvSpPr txBox="1"/>
          <p:nvPr/>
        </p:nvSpPr>
        <p:spPr>
          <a:xfrm>
            <a:off x="6518915" y="5172886"/>
            <a:ext cx="63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3B1F75-A730-57F0-F7CF-2404351804F3}"/>
              </a:ext>
            </a:extLst>
          </p:cNvPr>
          <p:cNvSpPr txBox="1"/>
          <p:nvPr/>
        </p:nvSpPr>
        <p:spPr>
          <a:xfrm>
            <a:off x="6518915" y="5925437"/>
            <a:ext cx="63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E55FFAC-A57E-3F3A-5832-358448841D87}"/>
              </a:ext>
            </a:extLst>
          </p:cNvPr>
          <p:cNvSpPr/>
          <p:nvPr/>
        </p:nvSpPr>
        <p:spPr>
          <a:xfrm>
            <a:off x="6261786" y="2312215"/>
            <a:ext cx="933222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8928CDE-A90F-FCB4-0CCD-24F68F945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24" y="1851357"/>
            <a:ext cx="9573961" cy="1533739"/>
          </a:xfrm>
          <a:prstGeom prst="rect">
            <a:avLst/>
          </a:prstGeom>
        </p:spPr>
      </p:pic>
      <p:sp>
        <p:nvSpPr>
          <p:cNvPr id="58" name="Right Brace 57">
            <a:extLst>
              <a:ext uri="{FF2B5EF4-FFF2-40B4-BE49-F238E27FC236}">
                <a16:creationId xmlns:a16="http://schemas.microsoft.com/office/drawing/2014/main" id="{B543873E-C0EA-1C93-2181-D6CB55429821}"/>
              </a:ext>
            </a:extLst>
          </p:cNvPr>
          <p:cNvSpPr/>
          <p:nvPr/>
        </p:nvSpPr>
        <p:spPr>
          <a:xfrm>
            <a:off x="7212996" y="2539619"/>
            <a:ext cx="363300" cy="845477"/>
          </a:xfrm>
          <a:prstGeom prst="rightBrace">
            <a:avLst>
              <a:gd name="adj1" fmla="val 17638"/>
              <a:gd name="adj2" fmla="val 50000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D4B42-7F33-C566-4E85-0F92EC66E770}"/>
                  </a:ext>
                </a:extLst>
              </p:cNvPr>
              <p:cNvSpPr txBox="1"/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D4B42-7F33-C566-4E85-0F92EC66E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blipFill>
                <a:blip r:embed="rId8"/>
                <a:stretch>
                  <a:fillRect l="-13139" t="-7051" r="-12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3F9E20-F8AF-102E-CD90-A4D929AF08DF}"/>
                  </a:ext>
                </a:extLst>
              </p:cNvPr>
              <p:cNvSpPr txBox="1"/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3F9E20-F8AF-102E-CD90-A4D929AF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blipFill>
                <a:blip r:embed="rId9"/>
                <a:stretch>
                  <a:fillRect l="-12409" t="-6369" r="-131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58C8165-DE48-9E56-CD82-60207848056F}"/>
              </a:ext>
            </a:extLst>
          </p:cNvPr>
          <p:cNvSpPr/>
          <p:nvPr/>
        </p:nvSpPr>
        <p:spPr>
          <a:xfrm>
            <a:off x="1869633" y="2296170"/>
            <a:ext cx="725287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B4F2B60D-32CF-720F-F05A-5243B243293A}"/>
              </a:ext>
            </a:extLst>
          </p:cNvPr>
          <p:cNvSpPr/>
          <p:nvPr/>
        </p:nvSpPr>
        <p:spPr>
          <a:xfrm>
            <a:off x="2577175" y="2535606"/>
            <a:ext cx="338884" cy="845477"/>
          </a:xfrm>
          <a:prstGeom prst="rightBrace">
            <a:avLst>
              <a:gd name="adj1" fmla="val 17638"/>
              <a:gd name="adj2" fmla="val 52846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7AADB0-A106-C89D-7150-9F9DAF02842B}"/>
              </a:ext>
            </a:extLst>
          </p:cNvPr>
          <p:cNvSpPr txBox="1"/>
          <p:nvPr/>
        </p:nvSpPr>
        <p:spPr>
          <a:xfrm>
            <a:off x="7779192" y="2695868"/>
            <a:ext cx="113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22.48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B58E21-C7A9-97E7-984A-A66C9603318F}"/>
              </a:ext>
            </a:extLst>
          </p:cNvPr>
          <p:cNvSpPr txBox="1"/>
          <p:nvPr/>
        </p:nvSpPr>
        <p:spPr>
          <a:xfrm>
            <a:off x="3018451" y="2685713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9D268C-28F0-1179-A65A-3EA2BBDF5ADC}"/>
              </a:ext>
            </a:extLst>
          </p:cNvPr>
          <p:cNvSpPr txBox="1"/>
          <p:nvPr/>
        </p:nvSpPr>
        <p:spPr>
          <a:xfrm>
            <a:off x="7735985" y="378277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42.52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B4ED01-F610-07A9-6AA4-02E4242AB260}"/>
              </a:ext>
            </a:extLst>
          </p:cNvPr>
          <p:cNvSpPr txBox="1"/>
          <p:nvPr/>
        </p:nvSpPr>
        <p:spPr>
          <a:xfrm>
            <a:off x="7735985" y="449911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65.20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E41F1E-F2E7-2854-CACD-A11CB38F144F}"/>
              </a:ext>
            </a:extLst>
          </p:cNvPr>
          <p:cNvSpPr txBox="1"/>
          <p:nvPr/>
        </p:nvSpPr>
        <p:spPr>
          <a:xfrm>
            <a:off x="7976772" y="5180906"/>
            <a:ext cx="63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D16CD8-A9EC-88EA-BAF4-B02632B1AB8C}"/>
              </a:ext>
            </a:extLst>
          </p:cNvPr>
          <p:cNvSpPr txBox="1"/>
          <p:nvPr/>
        </p:nvSpPr>
        <p:spPr>
          <a:xfrm>
            <a:off x="7976772" y="5933457"/>
            <a:ext cx="63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31C47A-7212-0D4A-D87E-EE6762AAE107}"/>
              </a:ext>
            </a:extLst>
          </p:cNvPr>
          <p:cNvSpPr txBox="1"/>
          <p:nvPr/>
        </p:nvSpPr>
        <p:spPr>
          <a:xfrm>
            <a:off x="3018451" y="3791570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B34987-3D46-BDFE-A41C-9B215E767426}"/>
              </a:ext>
            </a:extLst>
          </p:cNvPr>
          <p:cNvSpPr txBox="1"/>
          <p:nvPr/>
        </p:nvSpPr>
        <p:spPr>
          <a:xfrm>
            <a:off x="3018451" y="452702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5F79DFA-3D34-0AF9-976C-3295CF5BFB04}"/>
              </a:ext>
            </a:extLst>
          </p:cNvPr>
          <p:cNvSpPr txBox="1"/>
          <p:nvPr/>
        </p:nvSpPr>
        <p:spPr>
          <a:xfrm>
            <a:off x="3018451" y="520813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2A4C87-4FF1-7C86-2E80-074C6EE62A8B}"/>
              </a:ext>
            </a:extLst>
          </p:cNvPr>
          <p:cNvSpPr txBox="1"/>
          <p:nvPr/>
        </p:nvSpPr>
        <p:spPr>
          <a:xfrm>
            <a:off x="3018451" y="59206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35546B-295D-45A4-AB16-D120F9CD0C17}"/>
              </a:ext>
            </a:extLst>
          </p:cNvPr>
          <p:cNvSpPr txBox="1"/>
          <p:nvPr/>
        </p:nvSpPr>
        <p:spPr>
          <a:xfrm>
            <a:off x="9085240" y="3759488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0.4720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9C84B2-7FC8-991F-A2BA-719803D7939C}"/>
              </a:ext>
            </a:extLst>
          </p:cNvPr>
          <p:cNvSpPr txBox="1"/>
          <p:nvPr/>
        </p:nvSpPr>
        <p:spPr>
          <a:xfrm>
            <a:off x="9085240" y="519334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0.6533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14082A-D185-804B-D574-AD7893976318}"/>
              </a:ext>
            </a:extLst>
          </p:cNvPr>
          <p:cNvSpPr txBox="1"/>
          <p:nvPr/>
        </p:nvSpPr>
        <p:spPr>
          <a:xfrm>
            <a:off x="9085240" y="5899194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0.3623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A25F4C3-FBA4-99AB-A9FC-251C058B57EC}"/>
              </a:ext>
            </a:extLst>
          </p:cNvPr>
          <p:cNvSpPr/>
          <p:nvPr/>
        </p:nvSpPr>
        <p:spPr>
          <a:xfrm>
            <a:off x="2916059" y="2418347"/>
            <a:ext cx="777154" cy="401426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B96D4DF-7118-0F19-A63B-94D2DEC27019}"/>
              </a:ext>
            </a:extLst>
          </p:cNvPr>
          <p:cNvSpPr/>
          <p:nvPr/>
        </p:nvSpPr>
        <p:spPr>
          <a:xfrm>
            <a:off x="7774410" y="2442411"/>
            <a:ext cx="957915" cy="401426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3650A-B45F-DE82-4F7C-EDE450D54D7D}"/>
                  </a:ext>
                </a:extLst>
              </p:cNvPr>
              <p:cNvSpPr txBox="1"/>
              <p:nvPr/>
            </p:nvSpPr>
            <p:spPr>
              <a:xfrm>
                <a:off x="10301159" y="124810"/>
                <a:ext cx="16755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43650A-B45F-DE82-4F7C-EDE450D54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159" y="124810"/>
                <a:ext cx="167551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19B178-FC58-90DC-9044-C360D09AC817}"/>
                  </a:ext>
                </a:extLst>
              </p:cNvPr>
              <p:cNvSpPr txBox="1"/>
              <p:nvPr/>
            </p:nvSpPr>
            <p:spPr>
              <a:xfrm>
                <a:off x="8707836" y="117392"/>
                <a:ext cx="16755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19B178-FC58-90DC-9044-C360D09AC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36" y="117392"/>
                <a:ext cx="16755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9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95664 0.0701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39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7" grpId="0"/>
      <p:bldP spid="10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8" grpId="0" animBg="1"/>
      <p:bldP spid="59" grpId="0"/>
      <p:bldP spid="60" grpId="0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 animBg="1"/>
      <p:bldP spid="7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7942E-A9E9-4451-0B30-E6C841A3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9FED-7D24-0D70-A3FE-9D3D01F4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4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636CFD-6D08-E66B-0235-D315D89F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78600"/>
              </p:ext>
            </p:extLst>
          </p:nvPr>
        </p:nvGraphicFramePr>
        <p:xfrm>
          <a:off x="189230" y="869526"/>
          <a:ext cx="10434655" cy="42215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60781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084092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14432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63412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  <a:gridCol w="1855002">
                  <a:extLst>
                    <a:ext uri="{9D8B030D-6E8A-4147-A177-3AD203B41FA5}">
                      <a16:colId xmlns:a16="http://schemas.microsoft.com/office/drawing/2014/main" val="3933808970"/>
                    </a:ext>
                  </a:extLst>
                </a:gridCol>
                <a:gridCol w="1134342">
                  <a:extLst>
                    <a:ext uri="{9D8B030D-6E8A-4147-A177-3AD203B41FA5}">
                      <a16:colId xmlns:a16="http://schemas.microsoft.com/office/drawing/2014/main" val="2710443530"/>
                    </a:ext>
                  </a:extLst>
                </a:gridCol>
                <a:gridCol w="1792706">
                  <a:extLst>
                    <a:ext uri="{9D8B030D-6E8A-4147-A177-3AD203B41FA5}">
                      <a16:colId xmlns:a16="http://schemas.microsoft.com/office/drawing/2014/main" val="976575825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1D9CEE-FBED-DDFB-DF1A-913076D06076}"/>
                  </a:ext>
                </a:extLst>
              </p:cNvPr>
              <p:cNvSpPr txBox="1"/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3DE6B-6F5C-0517-17FC-05DD26AE5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FF6493-49C7-2856-ED60-30B779625C7C}"/>
              </a:ext>
            </a:extLst>
          </p:cNvPr>
          <p:cNvSpPr txBox="1"/>
          <p:nvPr/>
        </p:nvSpPr>
        <p:spPr>
          <a:xfrm>
            <a:off x="202816" y="844047"/>
            <a:ext cx="1512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Massage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(x)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300FE7-08DF-61DD-1268-96C712D65C34}"/>
                  </a:ext>
                </a:extLst>
              </p:cNvPr>
              <p:cNvSpPr txBox="1"/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6D356-3802-ACA0-D05F-BD4E58B5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3D93-B926-6E9D-FABE-D6189CD441BD}"/>
                  </a:ext>
                </a:extLst>
              </p:cNvPr>
              <p:cNvSpPr txBox="1"/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FE64F-07C5-A3D3-5354-7A7704F8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7F161E-8815-43C0-F8AC-5005E8852E04}"/>
              </a:ext>
            </a:extLst>
          </p:cNvPr>
          <p:cNvSpPr txBox="1"/>
          <p:nvPr/>
        </p:nvSpPr>
        <p:spPr>
          <a:xfrm>
            <a:off x="810058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44C4C-F71C-45C3-2813-FF52BB0270B5}"/>
              </a:ext>
            </a:extLst>
          </p:cNvPr>
          <p:cNvSpPr txBox="1"/>
          <p:nvPr/>
        </p:nvSpPr>
        <p:spPr>
          <a:xfrm>
            <a:off x="810058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267DC-0DA2-F089-0EFE-0227595DEB02}"/>
              </a:ext>
            </a:extLst>
          </p:cNvPr>
          <p:cNvSpPr txBox="1"/>
          <p:nvPr/>
        </p:nvSpPr>
        <p:spPr>
          <a:xfrm>
            <a:off x="810058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A4021-667D-35E9-8086-38DD784E4FAC}"/>
              </a:ext>
            </a:extLst>
          </p:cNvPr>
          <p:cNvSpPr txBox="1"/>
          <p:nvPr/>
        </p:nvSpPr>
        <p:spPr>
          <a:xfrm>
            <a:off x="810058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2FE8C-49DD-F96A-7514-E5A8CEEB676A}"/>
              </a:ext>
            </a:extLst>
          </p:cNvPr>
          <p:cNvSpPr txBox="1"/>
          <p:nvPr/>
        </p:nvSpPr>
        <p:spPr>
          <a:xfrm>
            <a:off x="1982127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67369-E556-5ED5-BB04-556A7DD430FF}"/>
              </a:ext>
            </a:extLst>
          </p:cNvPr>
          <p:cNvSpPr txBox="1"/>
          <p:nvPr/>
        </p:nvSpPr>
        <p:spPr>
          <a:xfrm>
            <a:off x="1980321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774EB-AEB1-CE72-890E-BBD860994386}"/>
              </a:ext>
            </a:extLst>
          </p:cNvPr>
          <p:cNvSpPr txBox="1"/>
          <p:nvPr/>
        </p:nvSpPr>
        <p:spPr>
          <a:xfrm>
            <a:off x="1968891" y="3782348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1FB4D3-8715-E39D-0ED7-4008097D21EB}"/>
              </a:ext>
            </a:extLst>
          </p:cNvPr>
          <p:cNvSpPr txBox="1"/>
          <p:nvPr/>
        </p:nvSpPr>
        <p:spPr>
          <a:xfrm>
            <a:off x="2048901" y="4494944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B901A9-14A9-0BEF-C48D-A4873735187D}"/>
                  </a:ext>
                </a:extLst>
              </p:cNvPr>
              <p:cNvSpPr txBox="1"/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sup>
                          </m:sSup>
                          <m:r>
                            <a:rPr lang="en-US" sz="2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num>
                        <m:den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IN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6EC28-F324-5DFF-9A70-C584AE39A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567913-72D4-0613-2FCE-742F3D84A80B}"/>
              </a:ext>
            </a:extLst>
          </p:cNvPr>
          <p:cNvSpPr txBox="1"/>
          <p:nvPr/>
        </p:nvSpPr>
        <p:spPr>
          <a:xfrm>
            <a:off x="4264288" y="234770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0.1322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8932A3-EF53-5554-2349-2707D2D5A6E7}"/>
              </a:ext>
            </a:extLst>
          </p:cNvPr>
          <p:cNvSpPr txBox="1"/>
          <p:nvPr/>
        </p:nvSpPr>
        <p:spPr>
          <a:xfrm>
            <a:off x="4264288" y="305387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0.0869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36DD42-DC0D-57B8-D56C-18245A9D00F8}"/>
              </a:ext>
            </a:extLst>
          </p:cNvPr>
          <p:cNvSpPr txBox="1"/>
          <p:nvPr/>
        </p:nvSpPr>
        <p:spPr>
          <a:xfrm>
            <a:off x="6230000" y="3774757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19.99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B4BF59-3B6C-4656-D21A-92C0E79C0A19}"/>
              </a:ext>
            </a:extLst>
          </p:cNvPr>
          <p:cNvSpPr txBox="1"/>
          <p:nvPr/>
        </p:nvSpPr>
        <p:spPr>
          <a:xfrm>
            <a:off x="9119530" y="449952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0.1434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433C6-7AA6-32E8-B1FF-B56E6908317F}"/>
              </a:ext>
            </a:extLst>
          </p:cNvPr>
          <p:cNvSpPr txBox="1"/>
          <p:nvPr/>
        </p:nvSpPr>
        <p:spPr>
          <a:xfrm>
            <a:off x="6230000" y="306591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34.76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6FE07-82C2-3A24-D5FE-CBB5CB681201}"/>
              </a:ext>
            </a:extLst>
          </p:cNvPr>
          <p:cNvSpPr txBox="1"/>
          <p:nvPr/>
        </p:nvSpPr>
        <p:spPr>
          <a:xfrm>
            <a:off x="4264288" y="375973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0.0500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77CC40-261A-ECD4-6620-68644129FC5E}"/>
              </a:ext>
            </a:extLst>
          </p:cNvPr>
          <p:cNvSpPr txBox="1"/>
          <p:nvPr/>
        </p:nvSpPr>
        <p:spPr>
          <a:xfrm>
            <a:off x="4264288" y="4465595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0.0255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D9F0EC-A18B-9524-1BA4-24740D15CB00}"/>
              </a:ext>
            </a:extLst>
          </p:cNvPr>
          <p:cNvSpPr txBox="1"/>
          <p:nvPr/>
        </p:nvSpPr>
        <p:spPr>
          <a:xfrm>
            <a:off x="6255998" y="2337567"/>
            <a:ext cx="11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52.90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3B8E5-C8BF-223E-85C3-3FA543EEC310}"/>
              </a:ext>
            </a:extLst>
          </p:cNvPr>
          <p:cNvSpPr txBox="1"/>
          <p:nvPr/>
        </p:nvSpPr>
        <p:spPr>
          <a:xfrm>
            <a:off x="6230000" y="449109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10.21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F0B65A3-FFB3-833C-2B81-3FD718B70C6E}"/>
                  </a:ext>
                </a:extLst>
              </p:cNvPr>
              <p:cNvSpPr txBox="1"/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D4B42-7F33-C566-4E85-0F92EC66E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blipFill>
                <a:blip r:embed="rId8"/>
                <a:stretch>
                  <a:fillRect l="-13139" t="-7051" r="-12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007BF2-845F-10BF-C470-CC74DDF3ED7E}"/>
                  </a:ext>
                </a:extLst>
              </p:cNvPr>
              <p:cNvSpPr txBox="1"/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3F9E20-F8AF-102E-CD90-A4D929AF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blipFill>
                <a:blip r:embed="rId9"/>
                <a:stretch>
                  <a:fillRect l="-12409" t="-6369" r="-131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8B85EC5-3317-43A8-46D7-BEE58AD5712F}"/>
              </a:ext>
            </a:extLst>
          </p:cNvPr>
          <p:cNvSpPr txBox="1"/>
          <p:nvPr/>
        </p:nvSpPr>
        <p:spPr>
          <a:xfrm>
            <a:off x="3018451" y="3780140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459D8-BD81-5562-AA3E-6771FECBC3FE}"/>
              </a:ext>
            </a:extLst>
          </p:cNvPr>
          <p:cNvSpPr txBox="1"/>
          <p:nvPr/>
        </p:nvSpPr>
        <p:spPr>
          <a:xfrm>
            <a:off x="3121321" y="449273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5E3E2-DF42-7CE6-2898-1B38063B6C5A}"/>
              </a:ext>
            </a:extLst>
          </p:cNvPr>
          <p:cNvSpPr txBox="1"/>
          <p:nvPr/>
        </p:nvSpPr>
        <p:spPr>
          <a:xfrm>
            <a:off x="9108100" y="3759488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1.2456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2C6D273-11C9-BE20-C809-89111C8BA26C}"/>
              </a:ext>
            </a:extLst>
          </p:cNvPr>
          <p:cNvSpPr/>
          <p:nvPr/>
        </p:nvSpPr>
        <p:spPr>
          <a:xfrm>
            <a:off x="2814582" y="2313668"/>
            <a:ext cx="957915" cy="27090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26F27-A440-0EF4-CECF-71DF5005ED8C}"/>
              </a:ext>
            </a:extLst>
          </p:cNvPr>
          <p:cNvSpPr txBox="1"/>
          <p:nvPr/>
        </p:nvSpPr>
        <p:spPr>
          <a:xfrm>
            <a:off x="3014637" y="234137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44721-2117-EA2A-B9DE-5585AF33FF1D}"/>
              </a:ext>
            </a:extLst>
          </p:cNvPr>
          <p:cNvSpPr txBox="1"/>
          <p:nvPr/>
        </p:nvSpPr>
        <p:spPr>
          <a:xfrm>
            <a:off x="3024261" y="305705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6AF2CC-0C8A-496F-91B2-7B0A08D8BCAF}"/>
              </a:ext>
            </a:extLst>
          </p:cNvPr>
          <p:cNvSpPr txBox="1"/>
          <p:nvPr/>
        </p:nvSpPr>
        <p:spPr>
          <a:xfrm>
            <a:off x="7787081" y="2352663"/>
            <a:ext cx="110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52.90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4691D2-A875-D0F6-E69B-57F70859C58E}"/>
              </a:ext>
            </a:extLst>
          </p:cNvPr>
          <p:cNvSpPr txBox="1"/>
          <p:nvPr/>
        </p:nvSpPr>
        <p:spPr>
          <a:xfrm>
            <a:off x="7806900" y="306591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34.76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F2A16-674A-B1D5-79AF-ECADBD86780B}"/>
              </a:ext>
            </a:extLst>
          </p:cNvPr>
          <p:cNvSpPr txBox="1"/>
          <p:nvPr/>
        </p:nvSpPr>
        <p:spPr>
          <a:xfrm>
            <a:off x="7787081" y="3759488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19.99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D89304-A751-D215-95D5-77B11A1DE131}"/>
              </a:ext>
            </a:extLst>
          </p:cNvPr>
          <p:cNvSpPr txBox="1"/>
          <p:nvPr/>
        </p:nvSpPr>
        <p:spPr>
          <a:xfrm>
            <a:off x="7771608" y="449109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10.21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5BDEE5D-2489-0AC6-48D9-E8B2FBF23EEB}"/>
              </a:ext>
            </a:extLst>
          </p:cNvPr>
          <p:cNvSpPr/>
          <p:nvPr/>
        </p:nvSpPr>
        <p:spPr>
          <a:xfrm>
            <a:off x="7754133" y="2306794"/>
            <a:ext cx="998493" cy="270907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0D566-68F1-049F-4C25-41589E16E566}"/>
              </a:ext>
            </a:extLst>
          </p:cNvPr>
          <p:cNvSpPr txBox="1"/>
          <p:nvPr/>
        </p:nvSpPr>
        <p:spPr>
          <a:xfrm>
            <a:off x="9109823" y="234770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0.9000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4F4855-3A5B-F717-D7AD-E4A9647329D2}"/>
              </a:ext>
            </a:extLst>
          </p:cNvPr>
          <p:cNvSpPr txBox="1"/>
          <p:nvPr/>
        </p:nvSpPr>
        <p:spPr>
          <a:xfrm>
            <a:off x="9109823" y="306591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0.5172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874810-8B79-56DA-F9BC-B047B2441BCC}"/>
                  </a:ext>
                </a:extLst>
              </p:cNvPr>
              <p:cNvSpPr txBox="1"/>
              <p:nvPr/>
            </p:nvSpPr>
            <p:spPr>
              <a:xfrm>
                <a:off x="10301159" y="124810"/>
                <a:ext cx="16755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874810-8B79-56DA-F9BC-B047B2441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159" y="124810"/>
                <a:ext cx="167551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9EF59E-E118-138D-B40B-0AB26E3C7440}"/>
                  </a:ext>
                </a:extLst>
              </p:cNvPr>
              <p:cNvSpPr txBox="1"/>
              <p:nvPr/>
            </p:nvSpPr>
            <p:spPr>
              <a:xfrm>
                <a:off x="8707836" y="117392"/>
                <a:ext cx="16755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𝟒𝟎𝟎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9EF59E-E118-138D-B40B-0AB26E3C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36" y="117392"/>
                <a:ext cx="16755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0" grpId="0"/>
      <p:bldP spid="40" grpId="0"/>
      <p:bldP spid="41" grpId="0"/>
      <p:bldP spid="43" grpId="0"/>
      <p:bldP spid="44" grpId="0"/>
      <p:bldP spid="45" grpId="0"/>
      <p:bldP spid="46" grpId="0"/>
      <p:bldP spid="49" grpId="0"/>
      <p:bldP spid="50" grpId="0"/>
      <p:bldP spid="70" grpId="0"/>
      <p:bldP spid="71" grpId="0"/>
      <p:bldP spid="74" grpId="0"/>
      <p:bldP spid="78" grpId="0" animBg="1"/>
      <p:bldP spid="22" grpId="0"/>
      <p:bldP spid="23" grpId="0"/>
      <p:bldP spid="25" grpId="0"/>
      <p:bldP spid="26" grpId="0"/>
      <p:bldP spid="27" grpId="0"/>
      <p:bldP spid="28" grpId="0"/>
      <p:bldP spid="29" grpId="0" animBg="1"/>
      <p:bldP spid="30" grpId="0"/>
      <p:bldP spid="3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F5EB0-EEE2-6907-AF33-08CA4482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4E06-CB70-B331-DD17-DECD5A3D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4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216417-3824-5414-CBAB-2175A79FD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038634"/>
              </p:ext>
            </p:extLst>
          </p:nvPr>
        </p:nvGraphicFramePr>
        <p:xfrm>
          <a:off x="189230" y="869526"/>
          <a:ext cx="10434655" cy="42215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60781">
                  <a:extLst>
                    <a:ext uri="{9D8B030D-6E8A-4147-A177-3AD203B41FA5}">
                      <a16:colId xmlns:a16="http://schemas.microsoft.com/office/drawing/2014/main" val="2320852846"/>
                    </a:ext>
                  </a:extLst>
                </a:gridCol>
                <a:gridCol w="1084092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14432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63412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  <a:gridCol w="1855002">
                  <a:extLst>
                    <a:ext uri="{9D8B030D-6E8A-4147-A177-3AD203B41FA5}">
                      <a16:colId xmlns:a16="http://schemas.microsoft.com/office/drawing/2014/main" val="3933808970"/>
                    </a:ext>
                  </a:extLst>
                </a:gridCol>
                <a:gridCol w="1134342">
                  <a:extLst>
                    <a:ext uri="{9D8B030D-6E8A-4147-A177-3AD203B41FA5}">
                      <a16:colId xmlns:a16="http://schemas.microsoft.com/office/drawing/2014/main" val="2710443530"/>
                    </a:ext>
                  </a:extLst>
                </a:gridCol>
                <a:gridCol w="1792706">
                  <a:extLst>
                    <a:ext uri="{9D8B030D-6E8A-4147-A177-3AD203B41FA5}">
                      <a16:colId xmlns:a16="http://schemas.microsoft.com/office/drawing/2014/main" val="976575825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CBB0F-9804-7D78-DD32-728044FF1461}"/>
                  </a:ext>
                </a:extLst>
              </p:cNvPr>
              <p:cNvSpPr txBox="1"/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13DE6B-6F5C-0517-17FC-05DD26AE5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95" y="1262624"/>
                <a:ext cx="838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6BCF457-8A2A-D703-5F13-43B00C300E8A}"/>
              </a:ext>
            </a:extLst>
          </p:cNvPr>
          <p:cNvSpPr txBox="1"/>
          <p:nvPr/>
        </p:nvSpPr>
        <p:spPr>
          <a:xfrm>
            <a:off x="202816" y="1061217"/>
            <a:ext cx="1512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No. of Massage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6E1743-F3EE-1452-FD16-380AEE89FC4C}"/>
                  </a:ext>
                </a:extLst>
              </p:cNvPr>
              <p:cNvSpPr txBox="1"/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86D356-3802-ACA0-D05F-BD4E58B5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06" y="1296914"/>
                <a:ext cx="171418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59CFAA-572D-AFFC-54CF-FFF1650756E6}"/>
                  </a:ext>
                </a:extLst>
              </p:cNvPr>
              <p:cNvSpPr txBox="1"/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FE64F-07C5-A3D3-5354-7A7704F8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071" y="940897"/>
                <a:ext cx="2054007" cy="1202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DFA463-E241-7EEC-75A4-29BAB6E1E1D9}"/>
              </a:ext>
            </a:extLst>
          </p:cNvPr>
          <p:cNvSpPr txBox="1"/>
          <p:nvPr/>
        </p:nvSpPr>
        <p:spPr>
          <a:xfrm>
            <a:off x="661468" y="235661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74338-5FA2-DE9F-FF45-A35ACF529E2F}"/>
              </a:ext>
            </a:extLst>
          </p:cNvPr>
          <p:cNvSpPr txBox="1"/>
          <p:nvPr/>
        </p:nvSpPr>
        <p:spPr>
          <a:xfrm>
            <a:off x="672898" y="307229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152E0-40E4-CB93-CA3C-690244B7D5CB}"/>
              </a:ext>
            </a:extLst>
          </p:cNvPr>
          <p:cNvSpPr txBox="1"/>
          <p:nvPr/>
        </p:nvSpPr>
        <p:spPr>
          <a:xfrm>
            <a:off x="672898" y="376710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7E0C-33B5-9C3B-702A-7CB1C1B0B086}"/>
              </a:ext>
            </a:extLst>
          </p:cNvPr>
          <p:cNvSpPr txBox="1"/>
          <p:nvPr/>
        </p:nvSpPr>
        <p:spPr>
          <a:xfrm>
            <a:off x="672898" y="450256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5ACC5-9AA0-DD35-9036-B77D24865422}"/>
              </a:ext>
            </a:extLst>
          </p:cNvPr>
          <p:cNvSpPr txBox="1"/>
          <p:nvPr/>
        </p:nvSpPr>
        <p:spPr>
          <a:xfrm>
            <a:off x="2043186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CE86C-80A4-158D-5265-C236C31F3B9E}"/>
              </a:ext>
            </a:extLst>
          </p:cNvPr>
          <p:cNvSpPr txBox="1"/>
          <p:nvPr/>
        </p:nvSpPr>
        <p:spPr>
          <a:xfrm>
            <a:off x="2043186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DA6F3-FCE0-BED3-46C0-D85EBE2A12E1}"/>
              </a:ext>
            </a:extLst>
          </p:cNvPr>
          <p:cNvSpPr txBox="1"/>
          <p:nvPr/>
        </p:nvSpPr>
        <p:spPr>
          <a:xfrm>
            <a:off x="2043186" y="3782348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04A52-3198-D521-CA15-647D942AC99B}"/>
              </a:ext>
            </a:extLst>
          </p:cNvPr>
          <p:cNvSpPr txBox="1"/>
          <p:nvPr/>
        </p:nvSpPr>
        <p:spPr>
          <a:xfrm>
            <a:off x="2043186" y="4494944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3B889-F66F-110E-DC32-2EF799335397}"/>
              </a:ext>
            </a:extLst>
          </p:cNvPr>
          <p:cNvSpPr txBox="1"/>
          <p:nvPr/>
        </p:nvSpPr>
        <p:spPr>
          <a:xfrm>
            <a:off x="3120678" y="3362500"/>
            <a:ext cx="6393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8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1E0613-1008-AB35-EAF4-6E71DE98FB78}"/>
                  </a:ext>
                </a:extLst>
              </p:cNvPr>
              <p:cNvSpPr txBox="1"/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sup>
                          </m:sSup>
                          <m:r>
                            <a:rPr lang="en-US" sz="2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p>
                              <m:r>
                                <a:rPr lang="en-US" sz="22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num>
                        <m:den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IN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6EC28-F324-5DFF-9A70-C584AE39A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74" y="1177899"/>
                <a:ext cx="2120882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AB653E-A52B-A113-08C9-F5D35236C214}"/>
              </a:ext>
            </a:extLst>
          </p:cNvPr>
          <p:cNvSpPr txBox="1"/>
          <p:nvPr/>
        </p:nvSpPr>
        <p:spPr>
          <a:xfrm>
            <a:off x="4264288" y="234770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0.0118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D36BDB-E036-E306-43FC-885A2BED4A28}"/>
              </a:ext>
            </a:extLst>
          </p:cNvPr>
          <p:cNvSpPr txBox="1"/>
          <p:nvPr/>
        </p:nvSpPr>
        <p:spPr>
          <a:xfrm>
            <a:off x="4264288" y="305387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0.0049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52888C-AF66-C6E6-3216-DCB8DB054D93}"/>
              </a:ext>
            </a:extLst>
          </p:cNvPr>
          <p:cNvSpPr txBox="1"/>
          <p:nvPr/>
        </p:nvSpPr>
        <p:spPr>
          <a:xfrm>
            <a:off x="6201125" y="3765132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0.0019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17DF55-41C6-AB96-CC97-F59A868DF3CC}"/>
              </a:ext>
            </a:extLst>
          </p:cNvPr>
          <p:cNvSpPr txBox="1"/>
          <p:nvPr/>
        </p:nvSpPr>
        <p:spPr>
          <a:xfrm>
            <a:off x="6335875" y="3065911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1.96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8E440E-9272-1EAA-431E-91FB96308073}"/>
              </a:ext>
            </a:extLst>
          </p:cNvPr>
          <p:cNvSpPr txBox="1"/>
          <p:nvPr/>
        </p:nvSpPr>
        <p:spPr>
          <a:xfrm>
            <a:off x="4264288" y="3759739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0.0500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25364C-DD74-55BA-CDAD-EFABDAE2F457}"/>
              </a:ext>
            </a:extLst>
          </p:cNvPr>
          <p:cNvSpPr txBox="1"/>
          <p:nvPr/>
        </p:nvSpPr>
        <p:spPr>
          <a:xfrm>
            <a:off x="4264288" y="4465595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0.0255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BBF734-B27E-BCE1-2D81-7131AB631D10}"/>
              </a:ext>
            </a:extLst>
          </p:cNvPr>
          <p:cNvSpPr txBox="1"/>
          <p:nvPr/>
        </p:nvSpPr>
        <p:spPr>
          <a:xfrm>
            <a:off x="6323373" y="2337567"/>
            <a:ext cx="97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4.70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450386-A2AD-A1E9-F2F9-3ACC8F170AD4}"/>
              </a:ext>
            </a:extLst>
          </p:cNvPr>
          <p:cNvSpPr txBox="1"/>
          <p:nvPr/>
        </p:nvSpPr>
        <p:spPr>
          <a:xfrm>
            <a:off x="6201125" y="4491090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0.0007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5FD597-3F03-888E-FF77-FE4E1660E9C4}"/>
                  </a:ext>
                </a:extLst>
              </p:cNvPr>
              <p:cNvSpPr txBox="1"/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AFD4B42-7F33-C566-4E85-0F92EC66E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592" y="1077586"/>
                <a:ext cx="838200" cy="954107"/>
              </a:xfrm>
              <a:prstGeom prst="rect">
                <a:avLst/>
              </a:prstGeom>
              <a:blipFill>
                <a:blip r:embed="rId8"/>
                <a:stretch>
                  <a:fillRect l="-13139" t="-7051" r="-12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6548324-DDD1-3B95-2972-326F921CAB45}"/>
                  </a:ext>
                </a:extLst>
              </p:cNvPr>
              <p:cNvSpPr txBox="1"/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bg1"/>
                    </a:solidFill>
                  </a:rPr>
                  <a:t>New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3F9E20-F8AF-102E-CD90-A4D929AF0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636" y="1049185"/>
                <a:ext cx="838200" cy="954107"/>
              </a:xfrm>
              <a:prstGeom prst="rect">
                <a:avLst/>
              </a:prstGeom>
              <a:blipFill>
                <a:blip r:embed="rId9"/>
                <a:stretch>
                  <a:fillRect l="-12409" t="-6369" r="-131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C579D89-FDC1-5895-1D1D-B358EAD9AEC7}"/>
              </a:ext>
            </a:extLst>
          </p:cNvPr>
          <p:cNvSpPr/>
          <p:nvPr/>
        </p:nvSpPr>
        <p:spPr>
          <a:xfrm>
            <a:off x="6096001" y="2310138"/>
            <a:ext cx="1307906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86B12976-60B3-FB4F-AA55-613AF366BFBF}"/>
              </a:ext>
            </a:extLst>
          </p:cNvPr>
          <p:cNvSpPr/>
          <p:nvPr/>
        </p:nvSpPr>
        <p:spPr>
          <a:xfrm>
            <a:off x="7400364" y="2497192"/>
            <a:ext cx="338884" cy="804012"/>
          </a:xfrm>
          <a:prstGeom prst="rightBrace">
            <a:avLst>
              <a:gd name="adj1" fmla="val 17638"/>
              <a:gd name="adj2" fmla="val 52846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F87BCD-060D-09A8-3522-8AACFAC39CBE}"/>
              </a:ext>
            </a:extLst>
          </p:cNvPr>
          <p:cNvSpPr/>
          <p:nvPr/>
        </p:nvSpPr>
        <p:spPr>
          <a:xfrm>
            <a:off x="6096001" y="3022608"/>
            <a:ext cx="1307906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819CCF7-9B46-736C-FC70-54287792EEB0}"/>
              </a:ext>
            </a:extLst>
          </p:cNvPr>
          <p:cNvSpPr/>
          <p:nvPr/>
        </p:nvSpPr>
        <p:spPr>
          <a:xfrm>
            <a:off x="6096001" y="3735078"/>
            <a:ext cx="1307906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3AD531-AF89-0ACC-DA34-0E997B87E5EF}"/>
              </a:ext>
            </a:extLst>
          </p:cNvPr>
          <p:cNvSpPr/>
          <p:nvPr/>
        </p:nvSpPr>
        <p:spPr>
          <a:xfrm>
            <a:off x="6096001" y="4452628"/>
            <a:ext cx="1307906" cy="559626"/>
          </a:xfrm>
          <a:prstGeom prst="round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2D735D52-3FBF-CEDC-A356-6F6E018871FD}"/>
              </a:ext>
            </a:extLst>
          </p:cNvPr>
          <p:cNvSpPr/>
          <p:nvPr/>
        </p:nvSpPr>
        <p:spPr>
          <a:xfrm>
            <a:off x="7426871" y="3365036"/>
            <a:ext cx="338884" cy="657757"/>
          </a:xfrm>
          <a:prstGeom prst="rightBrace">
            <a:avLst>
              <a:gd name="adj1" fmla="val 17638"/>
              <a:gd name="adj2" fmla="val 52846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BD8ABDB-EE99-891C-80B0-3EF90B2159BB}"/>
              </a:ext>
            </a:extLst>
          </p:cNvPr>
          <p:cNvSpPr/>
          <p:nvPr/>
        </p:nvSpPr>
        <p:spPr>
          <a:xfrm>
            <a:off x="7411193" y="4072166"/>
            <a:ext cx="338884" cy="748095"/>
          </a:xfrm>
          <a:prstGeom prst="rightBrace">
            <a:avLst>
              <a:gd name="adj1" fmla="val 17638"/>
              <a:gd name="adj2" fmla="val 52846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BAA48-A38D-E4A6-6598-C239B1AF9EAA}"/>
              </a:ext>
            </a:extLst>
          </p:cNvPr>
          <p:cNvSpPr txBox="1"/>
          <p:nvPr/>
        </p:nvSpPr>
        <p:spPr>
          <a:xfrm>
            <a:off x="7693534" y="3381048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6.6626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0FA689-AAF5-8271-06E8-DC4CE4651AA5}"/>
              </a:ext>
            </a:extLst>
          </p:cNvPr>
          <p:cNvSpPr txBox="1"/>
          <p:nvPr/>
        </p:nvSpPr>
        <p:spPr>
          <a:xfrm>
            <a:off x="9069410" y="3394468"/>
            <a:ext cx="121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0.2685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10" grpId="0"/>
      <p:bldP spid="40" grpId="0"/>
      <p:bldP spid="41" grpId="0"/>
      <p:bldP spid="44" grpId="0"/>
      <p:bldP spid="45" grpId="0"/>
      <p:bldP spid="46" grpId="0"/>
      <p:bldP spid="49" grpId="0"/>
      <p:bldP spid="50" grpId="0"/>
      <p:bldP spid="61" grpId="0" animBg="1"/>
      <p:bldP spid="62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6F32B-90EE-8B6E-1CEA-EA63A0C3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1352-BC4D-29D1-6B6D-7ADF5AC7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E8F47-4E39-762A-5102-10BA491024C6}"/>
                  </a:ext>
                </a:extLst>
              </p:cNvPr>
              <p:cNvSpPr txBox="1"/>
              <p:nvPr/>
            </p:nvSpPr>
            <p:spPr>
              <a:xfrm>
                <a:off x="1029044" y="848415"/>
                <a:ext cx="4133162" cy="1372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1 </m:t>
                              </m:r>
                            </m:e>
                          </m:eqAr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8E8F47-4E39-762A-5102-10BA4910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44" y="848415"/>
                <a:ext cx="4133162" cy="1372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35AB43-5C37-55A3-AA29-256A9F5E5C36}"/>
              </a:ext>
            </a:extLst>
          </p:cNvPr>
          <p:cNvSpPr txBox="1"/>
          <p:nvPr/>
        </p:nvSpPr>
        <p:spPr>
          <a:xfrm>
            <a:off x="134453" y="1271729"/>
            <a:ext cx="108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Test 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77B9EF-41CF-9657-9AFD-525F474B7A78}"/>
              </a:ext>
            </a:extLst>
          </p:cNvPr>
          <p:cNvGrpSpPr/>
          <p:nvPr/>
        </p:nvGrpSpPr>
        <p:grpSpPr>
          <a:xfrm>
            <a:off x="11233941" y="711201"/>
            <a:ext cx="944844" cy="4898335"/>
            <a:chOff x="9095876" y="720826"/>
            <a:chExt cx="944844" cy="48983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C216D6-B562-DB3A-EF26-EA4FF9AF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52" t="36018" r="32218" b="20501"/>
            <a:stretch/>
          </p:blipFill>
          <p:spPr>
            <a:xfrm>
              <a:off x="9098380" y="720826"/>
              <a:ext cx="942340" cy="29819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D97955-9DA2-E108-9F00-D8D34417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32" t="47148" r="19639" b="29752"/>
            <a:stretch/>
          </p:blipFill>
          <p:spPr>
            <a:xfrm>
              <a:off x="9098379" y="3700065"/>
              <a:ext cx="942341" cy="15841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FF96EA4-9264-3ACD-CDCD-E1EEA5310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53" t="65403" r="19718" b="29854"/>
            <a:stretch/>
          </p:blipFill>
          <p:spPr>
            <a:xfrm>
              <a:off x="9095876" y="5293874"/>
              <a:ext cx="942340" cy="32528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68C90E6-A921-D18F-4E04-9FD0D4C0522B}"/>
              </a:ext>
            </a:extLst>
          </p:cNvPr>
          <p:cNvSpPr txBox="1"/>
          <p:nvPr/>
        </p:nvSpPr>
        <p:spPr>
          <a:xfrm>
            <a:off x="11086225" y="5575265"/>
            <a:ext cx="144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00FFFF"/>
                </a:highlight>
              </a:rPr>
              <a:t>7.2240</a:t>
            </a:r>
            <a:endParaRPr lang="en-IN" sz="2800" b="1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92364-1C14-E529-491F-626013F5FFCD}"/>
              </a:ext>
            </a:extLst>
          </p:cNvPr>
          <p:cNvSpPr txBox="1"/>
          <p:nvPr/>
        </p:nvSpPr>
        <p:spPr>
          <a:xfrm>
            <a:off x="4762156" y="1260738"/>
            <a:ext cx="151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= 7.2440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647F83-3815-F001-E612-6A8AE5F4B6BF}"/>
              </a:ext>
            </a:extLst>
          </p:cNvPr>
          <p:cNvSpPr/>
          <p:nvPr/>
        </p:nvSpPr>
        <p:spPr>
          <a:xfrm>
            <a:off x="153324" y="2343996"/>
            <a:ext cx="1961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7D96F5-8190-B62E-0DC3-1E0FF58ED832}"/>
                  </a:ext>
                </a:extLst>
              </p:cNvPr>
              <p:cNvSpPr txBox="1"/>
              <p:nvPr/>
            </p:nvSpPr>
            <p:spPr>
              <a:xfrm>
                <a:off x="153324" y="2904585"/>
                <a:ext cx="2948940" cy="60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15.507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7D96F5-8190-B62E-0DC3-1E0FF58ED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4" y="2904585"/>
                <a:ext cx="2948940" cy="6022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034935-5DB3-AB34-CCE1-4C8AF3A2F7CE}"/>
                  </a:ext>
                </a:extLst>
              </p:cNvPr>
              <p:cNvSpPr txBox="1"/>
              <p:nvPr/>
            </p:nvSpPr>
            <p:spPr>
              <a:xfrm>
                <a:off x="3263726" y="2868554"/>
                <a:ext cx="2405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7.2440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034935-5DB3-AB34-CCE1-4C8AF3A2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26" y="2868554"/>
                <a:ext cx="2405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01BD24-F167-0CF3-7B2E-66619390C969}"/>
                  </a:ext>
                </a:extLst>
              </p:cNvPr>
              <p:cNvSpPr txBox="1"/>
              <p:nvPr/>
            </p:nvSpPr>
            <p:spPr>
              <a:xfrm>
                <a:off x="187614" y="357980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201BD24-F167-0CF3-7B2E-66619390C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4" y="3579805"/>
                <a:ext cx="2217420" cy="523220"/>
              </a:xfrm>
              <a:prstGeom prst="rect">
                <a:avLst/>
              </a:prstGeom>
              <a:blipFill>
                <a:blip r:embed="rId9"/>
                <a:stretch>
                  <a:fillRect l="-57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77D067E-40AB-CE7A-CECC-31A5322D489E}"/>
                  </a:ext>
                </a:extLst>
              </p:cNvPr>
              <p:cNvSpPr txBox="1"/>
              <p:nvPr/>
            </p:nvSpPr>
            <p:spPr>
              <a:xfrm>
                <a:off x="187613" y="4175964"/>
                <a:ext cx="9779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i.e., Number of massage follows Poisson Distribution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77D067E-40AB-CE7A-CECC-31A5322D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3" y="4175964"/>
                <a:ext cx="9779347" cy="523220"/>
              </a:xfrm>
              <a:prstGeom prst="rect">
                <a:avLst/>
              </a:prstGeom>
              <a:blipFill>
                <a:blip r:embed="rId10"/>
                <a:stretch>
                  <a:fillRect l="-130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BD0469-E005-6BC2-D842-E7C5F298EE7D}"/>
                  </a:ext>
                </a:extLst>
              </p:cNvPr>
              <p:cNvSpPr txBox="1"/>
              <p:nvPr/>
            </p:nvSpPr>
            <p:spPr>
              <a:xfrm>
                <a:off x="2965104" y="2893155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BD0469-E005-6BC2-D842-E7C5F298E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04" y="2893155"/>
                <a:ext cx="5743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14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8" grpId="0"/>
      <p:bldP spid="39" grpId="0"/>
      <p:bldP spid="42" grpId="0"/>
      <p:bldP spid="43" grpId="0"/>
      <p:bldP spid="47" grpId="0"/>
      <p:bldP spid="48" grpId="0"/>
      <p:bldP spid="51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50C9-E021-635D-0BB8-CADFDFF7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D81E6D8-9362-744E-5471-D553A98A7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11929"/>
                <a:ext cx="11929643" cy="41135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endParaRPr lang="en-US" dirty="0"/>
              </a:p>
              <a:p>
                <a:r>
                  <a:rPr lang="en-US" dirty="0"/>
                  <a:t>The following table indicates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frequencies of a given distribution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frequencies of the normal distribution having the same mean, standard deviation and the total frequency as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- test of goodness of fit.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=9.488 </m:t>
                        </m:r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D81E6D8-9362-744E-5471-D553A98A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11929"/>
                <a:ext cx="11929643" cy="4113582"/>
              </a:xfrm>
              <a:prstGeom prst="rect">
                <a:avLst/>
              </a:prstGeom>
              <a:blipFill>
                <a:blip r:embed="rId2"/>
                <a:stretch>
                  <a:fillRect l="-1074" r="-1074" b="-2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500B428-6CE3-C3C8-6B95-8F6D33C3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5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DD55A6-AF79-DC5C-4EF3-8B019072A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7748"/>
              </p:ext>
            </p:extLst>
          </p:nvPr>
        </p:nvGraphicFramePr>
        <p:xfrm>
          <a:off x="217170" y="2803641"/>
          <a:ext cx="7553959" cy="144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20989">
                  <a:extLst>
                    <a:ext uri="{9D8B030D-6E8A-4147-A177-3AD203B41FA5}">
                      <a16:colId xmlns:a16="http://schemas.microsoft.com/office/drawing/2014/main" val="1287255432"/>
                    </a:ext>
                  </a:extLst>
                </a:gridCol>
                <a:gridCol w="1138671">
                  <a:extLst>
                    <a:ext uri="{9D8B030D-6E8A-4147-A177-3AD203B41FA5}">
                      <a16:colId xmlns:a16="http://schemas.microsoft.com/office/drawing/2014/main" val="246199217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7512018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1054099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    (a)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rgbClr val="00206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    (b</a:t>
                      </a:r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rgbClr val="002060"/>
                          </a:solidFill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9381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B22C3-F298-4457-9689-5C113502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5231-26A8-A9E9-A0B1-1175186D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5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7C8C58-4779-93C6-7907-43DABAA4CE2A}"/>
              </a:ext>
            </a:extLst>
          </p:cNvPr>
          <p:cNvSpPr/>
          <p:nvPr/>
        </p:nvSpPr>
        <p:spPr>
          <a:xfrm>
            <a:off x="131177" y="8756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52520-1988-A6CE-9CDB-555A88BBDE6C}"/>
                  </a:ext>
                </a:extLst>
              </p:cNvPr>
              <p:cNvSpPr/>
              <p:nvPr/>
            </p:nvSpPr>
            <p:spPr>
              <a:xfrm>
                <a:off x="1771679" y="87806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52520-1988-A6CE-9CDB-555A88BBD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79" y="87806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F1C728A-B587-8C67-DBA5-82569D1A89B2}"/>
              </a:ext>
            </a:extLst>
          </p:cNvPr>
          <p:cNvSpPr/>
          <p:nvPr/>
        </p:nvSpPr>
        <p:spPr>
          <a:xfrm>
            <a:off x="2557227" y="887854"/>
            <a:ext cx="9209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There is no significant difference between observed and expected frequency.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4B0EB6-5A49-EFE1-6A26-837B54F60CD6}"/>
                  </a:ext>
                </a:extLst>
              </p:cNvPr>
              <p:cNvSpPr/>
              <p:nvPr/>
            </p:nvSpPr>
            <p:spPr>
              <a:xfrm>
                <a:off x="1765964" y="334387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4B0EB6-5A49-EFE1-6A26-837B54F60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64" y="3343875"/>
                <a:ext cx="23869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F7E4F88-24A8-84D0-23F3-5FE5D078E5E4}"/>
                  </a:ext>
                </a:extLst>
              </p:cNvPr>
              <p:cNvSpPr/>
              <p:nvPr/>
            </p:nvSpPr>
            <p:spPr>
              <a:xfrm>
                <a:off x="1771679" y="219261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F7E4F88-24A8-84D0-23F3-5FE5D078E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79" y="2192615"/>
                <a:ext cx="7975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26EE32D-DA53-8218-C009-3E99868625A5}"/>
              </a:ext>
            </a:extLst>
          </p:cNvPr>
          <p:cNvSpPr/>
          <p:nvPr/>
        </p:nvSpPr>
        <p:spPr>
          <a:xfrm>
            <a:off x="2557226" y="2166848"/>
            <a:ext cx="9489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There is significant difference between observed and expected frequency.</a:t>
            </a:r>
          </a:p>
        </p:txBody>
      </p:sp>
    </p:spTree>
    <p:extLst>
      <p:ext uri="{BB962C8B-B14F-4D97-AF65-F5344CB8AC3E}">
        <p14:creationId xmlns:p14="http://schemas.microsoft.com/office/powerpoint/2010/main" val="29185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/>
      <p:bldP spid="11" grpId="0"/>
      <p:bldP spid="16" grpId="0"/>
      <p:bldP spid="4" grpId="0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A1D50-3646-CD7B-6EAF-D3836512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936C-32CE-5519-083F-BE7187CD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8 ⇝ Example 5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BF4EB9-EEA9-FBB7-AEE3-B03E1C992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67348"/>
              </p:ext>
            </p:extLst>
          </p:nvPr>
        </p:nvGraphicFramePr>
        <p:xfrm>
          <a:off x="189230" y="869526"/>
          <a:ext cx="5383530" cy="56464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735961160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39560448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3084733398"/>
                    </a:ext>
                  </a:extLst>
                </a:gridCol>
              </a:tblGrid>
              <a:tr h="116343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IN" sz="2800" dirty="0"/>
                    </a:p>
                    <a:p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287231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162601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383236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601084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001139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8249915"/>
                  </a:ext>
                </a:extLst>
              </a:tr>
              <a:tr h="7124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4916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25CAD-CC26-00F2-9205-86FB0B240DB5}"/>
                  </a:ext>
                </a:extLst>
              </p:cNvPr>
              <p:cNvSpPr txBox="1"/>
              <p:nvPr/>
            </p:nvSpPr>
            <p:spPr>
              <a:xfrm>
                <a:off x="6012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25CAD-CC26-00F2-9205-86FB0B24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31" y="1262624"/>
                <a:ext cx="8382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5E36A3-89DB-4472-FE47-9D0F6029280A}"/>
              </a:ext>
            </a:extLst>
          </p:cNvPr>
          <p:cNvSpPr txBox="1"/>
          <p:nvPr/>
        </p:nvSpPr>
        <p:spPr>
          <a:xfrm>
            <a:off x="7833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9FFF6-BB65-50F7-5560-09D230984219}"/>
              </a:ext>
            </a:extLst>
          </p:cNvPr>
          <p:cNvSpPr txBox="1"/>
          <p:nvPr/>
        </p:nvSpPr>
        <p:spPr>
          <a:xfrm>
            <a:off x="783352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796E06-0D4F-6FA2-EE06-473A76C7F2F9}"/>
              </a:ext>
            </a:extLst>
          </p:cNvPr>
          <p:cNvSpPr txBox="1"/>
          <p:nvPr/>
        </p:nvSpPr>
        <p:spPr>
          <a:xfrm>
            <a:off x="771922" y="375948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3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69995-023B-807C-C316-448D4DFF9AE0}"/>
              </a:ext>
            </a:extLst>
          </p:cNvPr>
          <p:cNvSpPr txBox="1"/>
          <p:nvPr/>
        </p:nvSpPr>
        <p:spPr>
          <a:xfrm>
            <a:off x="760492" y="449494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92910-9DBA-F170-EDAB-08394DE175D6}"/>
              </a:ext>
            </a:extLst>
          </p:cNvPr>
          <p:cNvSpPr txBox="1"/>
          <p:nvPr/>
        </p:nvSpPr>
        <p:spPr>
          <a:xfrm>
            <a:off x="7604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54BE09-C5A6-4599-8F55-868CD149BB67}"/>
              </a:ext>
            </a:extLst>
          </p:cNvPr>
          <p:cNvSpPr txBox="1"/>
          <p:nvPr/>
        </p:nvSpPr>
        <p:spPr>
          <a:xfrm>
            <a:off x="775732" y="588852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6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BACD35-BF75-64D9-D2C0-42FBAE4B5812}"/>
                  </a:ext>
                </a:extLst>
              </p:cNvPr>
              <p:cNvSpPr txBox="1"/>
              <p:nvPr/>
            </p:nvSpPr>
            <p:spPr>
              <a:xfrm>
                <a:off x="5529394" y="5766282"/>
                <a:ext cx="2054007" cy="773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5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p>
                          <m:r>
                            <a:rPr lang="en-IN" sz="15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15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5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1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5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15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1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15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5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15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15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5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15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5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15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1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5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1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15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15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5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BACD35-BF75-64D9-D2C0-42FBAE4B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4" y="5766282"/>
                <a:ext cx="2054007" cy="773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E28A9AB-E1C7-1861-8A02-4965DB404609}"/>
              </a:ext>
            </a:extLst>
          </p:cNvPr>
          <p:cNvSpPr txBox="1"/>
          <p:nvPr/>
        </p:nvSpPr>
        <p:spPr>
          <a:xfrm>
            <a:off x="7467627" y="5881310"/>
            <a:ext cx="1648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= 82.44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DF67E-8AFC-5401-5049-1B44A5D30BB8}"/>
              </a:ext>
            </a:extLst>
          </p:cNvPr>
          <p:cNvSpPr/>
          <p:nvPr/>
        </p:nvSpPr>
        <p:spPr>
          <a:xfrm>
            <a:off x="5781964" y="907626"/>
            <a:ext cx="1173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Test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7B4EABF-AE23-6D16-A910-3232B84EF5DD}"/>
                  </a:ext>
                </a:extLst>
              </p:cNvPr>
              <p:cNvSpPr txBox="1"/>
              <p:nvPr/>
            </p:nvSpPr>
            <p:spPr>
              <a:xfrm>
                <a:off x="5569005" y="1430846"/>
                <a:ext cx="4133162" cy="1372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  <m:sup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sz="28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𝐞</m:t>
                                      </m:r>
                                    </m:e>
                                    <m:sub>
                                      <m:r>
                                        <a:rPr lang="en-IN" sz="28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7B4EABF-AE23-6D16-A910-3232B84EF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05" y="1430846"/>
                <a:ext cx="4133162" cy="1372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8995C9-7BD6-E992-FAA2-E180E6BB1EA4}"/>
                  </a:ext>
                </a:extLst>
              </p:cNvPr>
              <p:cNvSpPr txBox="1"/>
              <p:nvPr/>
            </p:nvSpPr>
            <p:spPr>
              <a:xfrm>
                <a:off x="9326969" y="1828663"/>
                <a:ext cx="16014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</a:rPr>
                  <a:t> 82.44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8995C9-7BD6-E992-FAA2-E180E6BB1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969" y="1828663"/>
                <a:ext cx="1601408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91183-69A9-FEC8-1BFB-8A15487F8A13}"/>
                  </a:ext>
                </a:extLst>
              </p:cNvPr>
              <p:cNvSpPr txBox="1"/>
              <p:nvPr/>
            </p:nvSpPr>
            <p:spPr>
              <a:xfrm>
                <a:off x="2214131" y="1262624"/>
                <a:ext cx="838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91183-69A9-FEC8-1BFB-8A15487F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31" y="1262624"/>
                <a:ext cx="8382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F3F0FBB-8E52-9E67-0B4C-61D48ED6087A}"/>
              </a:ext>
            </a:extLst>
          </p:cNvPr>
          <p:cNvSpPr txBox="1"/>
          <p:nvPr/>
        </p:nvSpPr>
        <p:spPr>
          <a:xfrm>
            <a:off x="2370852" y="2326137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EAE2E6-8E7B-8329-6A4A-C284F437C149}"/>
              </a:ext>
            </a:extLst>
          </p:cNvPr>
          <p:cNvSpPr txBox="1"/>
          <p:nvPr/>
        </p:nvSpPr>
        <p:spPr>
          <a:xfrm>
            <a:off x="2370852" y="3053241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594A66-EBBC-2D21-3DD0-3F6D09162832}"/>
              </a:ext>
            </a:extLst>
          </p:cNvPr>
          <p:cNvSpPr txBox="1"/>
          <p:nvPr/>
        </p:nvSpPr>
        <p:spPr>
          <a:xfrm>
            <a:off x="2359422" y="3759488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17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562-E20A-93E8-7581-D2FE1B97976B}"/>
              </a:ext>
            </a:extLst>
          </p:cNvPr>
          <p:cNvSpPr txBox="1"/>
          <p:nvPr/>
        </p:nvSpPr>
        <p:spPr>
          <a:xfrm>
            <a:off x="2347992" y="4494944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1C4A01-28E3-BED5-8AF8-C5A7EFC37DE2}"/>
              </a:ext>
            </a:extLst>
          </p:cNvPr>
          <p:cNvSpPr txBox="1"/>
          <p:nvPr/>
        </p:nvSpPr>
        <p:spPr>
          <a:xfrm>
            <a:off x="2347992" y="517605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19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91AB65-A854-2F77-9394-0410A9F1BBA7}"/>
              </a:ext>
            </a:extLst>
          </p:cNvPr>
          <p:cNvSpPr txBox="1"/>
          <p:nvPr/>
        </p:nvSpPr>
        <p:spPr>
          <a:xfrm>
            <a:off x="2363232" y="5888526"/>
            <a:ext cx="639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24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11D98A-2585-858D-9151-ADC72AC3D98C}"/>
                  </a:ext>
                </a:extLst>
              </p:cNvPr>
              <p:cNvSpPr txBox="1"/>
              <p:nvPr/>
            </p:nvSpPr>
            <p:spPr>
              <a:xfrm>
                <a:off x="3569372" y="951370"/>
                <a:ext cx="2054007" cy="120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𝐨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IN" sz="2800" b="0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800" b="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𝐞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0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𝐢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800" b="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C11D98A-2585-858D-9151-ADC72AC3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372" y="951370"/>
                <a:ext cx="2054007" cy="12028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FD4A49C-0660-2C7D-AE58-D87118E4F5C6}"/>
              </a:ext>
            </a:extLst>
          </p:cNvPr>
          <p:cNvSpPr txBox="1"/>
          <p:nvPr/>
        </p:nvSpPr>
        <p:spPr>
          <a:xfrm>
            <a:off x="4048078" y="2338837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18.05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6BD6CC-C8C6-63B4-E174-73B52E06D5CA}"/>
              </a:ext>
            </a:extLst>
          </p:cNvPr>
          <p:cNvSpPr txBox="1"/>
          <p:nvPr/>
        </p:nvSpPr>
        <p:spPr>
          <a:xfrm>
            <a:off x="4048077" y="3045782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18.18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2C56AD-568C-F7B4-9526-5CE81CF2B35F}"/>
              </a:ext>
            </a:extLst>
          </p:cNvPr>
          <p:cNvSpPr txBox="1"/>
          <p:nvPr/>
        </p:nvSpPr>
        <p:spPr>
          <a:xfrm>
            <a:off x="4048077" y="3757736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11.52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AAFC88-2D62-05C3-ADD1-F6F0ED2051BA}"/>
              </a:ext>
            </a:extLst>
          </p:cNvPr>
          <p:cNvSpPr txBox="1"/>
          <p:nvPr/>
        </p:nvSpPr>
        <p:spPr>
          <a:xfrm>
            <a:off x="4048076" y="4474870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10.88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2AE1B5-6F44-F7CF-0346-A636A546E7AD}"/>
              </a:ext>
            </a:extLst>
          </p:cNvPr>
          <p:cNvSpPr txBox="1"/>
          <p:nvPr/>
        </p:nvSpPr>
        <p:spPr>
          <a:xfrm>
            <a:off x="4043835" y="5181954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10.31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8C4C99-8158-0EB8-9AB5-2E4B3426E01C}"/>
              </a:ext>
            </a:extLst>
          </p:cNvPr>
          <p:cNvSpPr txBox="1"/>
          <p:nvPr/>
        </p:nvSpPr>
        <p:spPr>
          <a:xfrm>
            <a:off x="4035537" y="5919330"/>
            <a:ext cx="109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13.50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D6782A-157F-972F-1A68-64E98105E97F}"/>
              </a:ext>
            </a:extLst>
          </p:cNvPr>
          <p:cNvSpPr/>
          <p:nvPr/>
        </p:nvSpPr>
        <p:spPr>
          <a:xfrm>
            <a:off x="5781963" y="2990286"/>
            <a:ext cx="2416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 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C8CD48-D8AE-D362-7F7F-FCEF40F7DE0A}"/>
                  </a:ext>
                </a:extLst>
              </p:cNvPr>
              <p:cNvSpPr txBox="1"/>
              <p:nvPr/>
            </p:nvSpPr>
            <p:spPr>
              <a:xfrm>
                <a:off x="5650643" y="3625837"/>
                <a:ext cx="2948940" cy="60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0.05,4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=9.488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C8CD48-D8AE-D362-7F7F-FCEF40F7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643" y="3625837"/>
                <a:ext cx="2948940" cy="6022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B9BF3-7F05-55D0-8C72-36E885FE9A2A}"/>
                  </a:ext>
                </a:extLst>
              </p:cNvPr>
              <p:cNvSpPr txBox="1"/>
              <p:nvPr/>
            </p:nvSpPr>
            <p:spPr>
              <a:xfrm>
                <a:off x="8672145" y="3627906"/>
                <a:ext cx="2405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82.44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4B9BF3-7F05-55D0-8C72-36E885FE9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145" y="3627906"/>
                <a:ext cx="24055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91D614-14FA-A795-382E-174B61AA5B7D}"/>
                  </a:ext>
                </a:extLst>
              </p:cNvPr>
              <p:cNvSpPr txBox="1"/>
              <p:nvPr/>
            </p:nvSpPr>
            <p:spPr>
              <a:xfrm>
                <a:off x="8411623" y="365250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91D614-14FA-A795-382E-174B61AA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623" y="3652507"/>
                <a:ext cx="5743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431671-1124-23C1-91CA-A258E8F6AA18}"/>
                  </a:ext>
                </a:extLst>
              </p:cNvPr>
              <p:cNvSpPr txBox="1"/>
              <p:nvPr/>
            </p:nvSpPr>
            <p:spPr>
              <a:xfrm>
                <a:off x="5858676" y="4387229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431671-1124-23C1-91CA-A258E8F6A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676" y="4387229"/>
                <a:ext cx="2217420" cy="523220"/>
              </a:xfrm>
              <a:prstGeom prst="rect">
                <a:avLst/>
              </a:prstGeom>
              <a:blipFill>
                <a:blip r:embed="rId11"/>
                <a:stretch>
                  <a:fillRect l="-549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2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  <p:bldP spid="18" grpId="0"/>
      <p:bldP spid="19" grpId="0"/>
      <p:bldP spid="21" grpId="0"/>
      <p:bldP spid="35" grpId="0"/>
      <p:bldP spid="36" grpId="0"/>
      <p:bldP spid="37" grpId="0"/>
      <p:bldP spid="38" grpId="0"/>
      <p:bldP spid="39" grpId="0"/>
      <p:bldP spid="7" grpId="0"/>
      <p:bldP spid="10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B14440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09AF85-45A5-4613-B12E-BFDC20FE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4CBA8C8-FA78-4D49-9EF1-47756152D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6584E9B-E21C-4E0E-BA19-AD78AF107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pic>
        <p:nvPicPr>
          <p:cNvPr id="44" name="Picture Placeholder 9">
            <a:extLst>
              <a:ext uri="{FF2B5EF4-FFF2-40B4-BE49-F238E27FC236}">
                <a16:creationId xmlns:a16="http://schemas.microsoft.com/office/drawing/2014/main" id="{348A4B38-2CAA-493E-B655-79CC3983DD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1800" b="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2</a:t>
                </a:r>
                <a:r>
                  <a:rPr lang="en-US" baseline="30000">
                    <a:solidFill>
                      <a:prstClr val="white"/>
                    </a:solidFill>
                    <a:latin typeface="Roboto Condensed"/>
                  </a:rPr>
                  <a:t>nd</a:t>
                </a: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 Semester</a:t>
                </a:r>
              </a:p>
              <a:p>
                <a:pPr>
                  <a:lnSpc>
                    <a:spcPct val="125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Mathematics for Computer Application   (2305HS203)</a:t>
                </a:r>
                <a:endParaRPr lang="en-US"/>
              </a:p>
            </p:txBody>
          </p:sp>
        </mc:Choice>
        <mc:Fallback xmlns="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terial ui palette contain 273 fine colors Vector Image">
            <a:extLst>
              <a:ext uri="{FF2B5EF4-FFF2-40B4-BE49-F238E27FC236}">
                <a16:creationId xmlns:a16="http://schemas.microsoft.com/office/drawing/2014/main" id="{4F284429-FF7A-41C7-9656-3D30254EE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9"/>
          <a:stretch/>
        </p:blipFill>
        <p:spPr bwMode="auto">
          <a:xfrm rot="16200000">
            <a:off x="4074215" y="-1266435"/>
            <a:ext cx="6849698" cy="9382567"/>
          </a:xfrm>
          <a:prstGeom prst="rect">
            <a:avLst/>
          </a:prstGeom>
          <a:solidFill>
            <a:srgbClr val="FF9801"/>
          </a:solidFill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4B8EEE3F-1D1E-4583-A1F9-5644279B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77676"/>
              </p:ext>
            </p:extLst>
          </p:nvPr>
        </p:nvGraphicFramePr>
        <p:xfrm>
          <a:off x="1375220" y="-1"/>
          <a:ext cx="1432560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559001859"/>
                    </a:ext>
                  </a:extLst>
                </a:gridCol>
              </a:tblGrid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A700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57388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A400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31508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A200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18835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A100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54277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3239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52403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30619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66258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30247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985436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507886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657326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40995"/>
                  </a:ext>
                </a:extLst>
              </a:tr>
              <a:tr h="458375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93337"/>
                  </a:ext>
                </a:extLst>
              </a:tr>
              <a:tr h="440746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Use this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50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98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5FB6-1E9F-949D-D0DC-36D0DB86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2E81-E107-03D4-8F7C-339CB1CD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Significance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BE7A60-011D-A114-A61D-41D269491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maximum probability of making a type I error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level of significance</a:t>
                </a:r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.</m:t>
                        </m:r>
                        <m:r>
                          <m:rPr>
                            <m:nor/>
                          </m:rPr>
                          <a:rPr lang="en-US" dirty="0"/>
                          <m:t>e</m:t>
                        </m:r>
                        <m:r>
                          <m:rPr>
                            <m:nor/>
                          </m:rPr>
                          <a:rPr lang="en-US" dirty="0"/>
                          <m:t>., 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 (</m:t>
                        </m:r>
                        <m:r>
                          <m:rPr>
                            <m:nor/>
                          </m:rPr>
                          <a:rPr lang="en-US" dirty="0"/>
                          <m:t>Rejecting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when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is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true</m:t>
                        </m:r>
                        <m:r>
                          <m:rPr>
                            <m:nor/>
                          </m:rPr>
                          <a:rPr lang="en-US" dirty="0"/>
                          <m:t>) =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dirty="0"/>
                          <m:t>.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US" dirty="0"/>
                  <a:t>The commonly used level of significance in practice are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% 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𝟎𝟓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% 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IN" dirty="0"/>
              </a:p>
              <a:p>
                <a:r>
                  <a:rPr lang="en-US" b="1" dirty="0"/>
                  <a:t>For 5% level of significance means that there is a probability of making 5 out of 100 type I error</a:t>
                </a:r>
                <a:r>
                  <a:rPr lang="en-US" dirty="0"/>
                  <a:t>. Similarly, 1% level of significance. </a:t>
                </a:r>
                <a:endParaRPr lang="en-IN" dirty="0"/>
              </a:p>
              <a:p>
                <a:r>
                  <a:rPr lang="en-US" dirty="0"/>
                  <a:t>If no level of significance is given,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 is taken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5%=0.05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BE7A60-011D-A114-A61D-41D269491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7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FD9B8-596D-B2A7-8C0C-A2820DF2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94BC-070E-EC95-7218-41CB8CCC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Region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C19F1-767B-387F-5109-631E3E24B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region of the </a:t>
                </a:r>
                <a:r>
                  <a:rPr lang="en-US" b="1" dirty="0"/>
                  <a:t>standard normal curve </a:t>
                </a:r>
                <a:r>
                  <a:rPr lang="en-US" dirty="0"/>
                  <a:t>corresponding to predetermined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Critical Region or Rejection Region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dirty="0"/>
                  <a:t>If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=5%(0.05)</m:t>
                    </m:r>
                  </m:oMath>
                </a14:m>
                <a:r>
                  <a:rPr lang="en-US" dirty="0"/>
                  <a:t> (for two tailed test)</a:t>
                </a:r>
              </a:p>
              <a:p>
                <a:r>
                  <a:rPr lang="en-US" dirty="0"/>
                  <a:t>Thus, the statistic which leads to rejection of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gives rejection region or critical region.</a:t>
                </a:r>
                <a:endParaRPr lang="en-IN" dirty="0"/>
              </a:p>
              <a:p>
                <a:pPr lvl="0"/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C19F1-767B-387F-5109-631E3E24B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68C9FF-F236-23A9-79A1-1AF4B789FBE1}"/>
              </a:ext>
            </a:extLst>
          </p:cNvPr>
          <p:cNvGrpSpPr/>
          <p:nvPr/>
        </p:nvGrpSpPr>
        <p:grpSpPr>
          <a:xfrm>
            <a:off x="4019339" y="3579677"/>
            <a:ext cx="3698028" cy="2783869"/>
            <a:chOff x="2863465" y="1652664"/>
            <a:chExt cx="6137910" cy="427329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708EEE-C1EE-56F0-9872-04E76C113069}"/>
                </a:ext>
              </a:extLst>
            </p:cNvPr>
            <p:cNvCxnSpPr>
              <a:cxnSpLocks/>
            </p:cNvCxnSpPr>
            <p:nvPr/>
          </p:nvCxnSpPr>
          <p:spPr>
            <a:xfrm>
              <a:off x="5890260" y="1652664"/>
              <a:ext cx="40079" cy="3978771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9DA873-CC03-01B5-9385-B8087CB1CAE1}"/>
                </a:ext>
              </a:extLst>
            </p:cNvPr>
            <p:cNvGrpSpPr/>
            <p:nvPr/>
          </p:nvGrpSpPr>
          <p:grpSpPr>
            <a:xfrm>
              <a:off x="2863465" y="1652664"/>
              <a:ext cx="6137910" cy="3962792"/>
              <a:chOff x="3151402" y="2167014"/>
              <a:chExt cx="4514850" cy="262288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9433CC-E499-26C6-6E3E-703E6BFE8BF5}"/>
                  </a:ext>
                </a:extLst>
              </p:cNvPr>
              <p:cNvSpPr/>
              <p:nvPr/>
            </p:nvSpPr>
            <p:spPr>
              <a:xfrm>
                <a:off x="3213641" y="2167014"/>
                <a:ext cx="4387309" cy="2416416"/>
              </a:xfrm>
              <a:custGeom>
                <a:avLst/>
                <a:gdLst>
                  <a:gd name="connsiteX0" fmla="*/ 0 w 4387309"/>
                  <a:gd name="connsiteY0" fmla="*/ 2386358 h 2416416"/>
                  <a:gd name="connsiteX1" fmla="*/ 525780 w 4387309"/>
                  <a:gd name="connsiteY1" fmla="*/ 2123468 h 2416416"/>
                  <a:gd name="connsiteX2" fmla="*/ 1668780 w 4387309"/>
                  <a:gd name="connsiteY2" fmla="*/ 271808 h 2416416"/>
                  <a:gd name="connsiteX3" fmla="*/ 2594610 w 4387309"/>
                  <a:gd name="connsiteY3" fmla="*/ 191798 h 2416416"/>
                  <a:gd name="connsiteX4" fmla="*/ 3669030 w 4387309"/>
                  <a:gd name="connsiteY4" fmla="*/ 2009168 h 2416416"/>
                  <a:gd name="connsiteX5" fmla="*/ 4023360 w 4387309"/>
                  <a:gd name="connsiteY5" fmla="*/ 2386358 h 2416416"/>
                  <a:gd name="connsiteX6" fmla="*/ 4377690 w 4387309"/>
                  <a:gd name="connsiteY6" fmla="*/ 2386358 h 2416416"/>
                  <a:gd name="connsiteX7" fmla="*/ 4251960 w 4387309"/>
                  <a:gd name="connsiteY7" fmla="*/ 2397788 h 241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7309" h="2416416">
                    <a:moveTo>
                      <a:pt x="0" y="2386358"/>
                    </a:moveTo>
                    <a:cubicBezTo>
                      <a:pt x="123825" y="2431125"/>
                      <a:pt x="247650" y="2475893"/>
                      <a:pt x="525780" y="2123468"/>
                    </a:cubicBezTo>
                    <a:cubicBezTo>
                      <a:pt x="803910" y="1771043"/>
                      <a:pt x="1323975" y="593753"/>
                      <a:pt x="1668780" y="271808"/>
                    </a:cubicBezTo>
                    <a:cubicBezTo>
                      <a:pt x="2013585" y="-50137"/>
                      <a:pt x="2261235" y="-97762"/>
                      <a:pt x="2594610" y="191798"/>
                    </a:cubicBezTo>
                    <a:cubicBezTo>
                      <a:pt x="2927985" y="481358"/>
                      <a:pt x="3430905" y="1643408"/>
                      <a:pt x="3669030" y="2009168"/>
                    </a:cubicBezTo>
                    <a:cubicBezTo>
                      <a:pt x="3907155" y="2374928"/>
                      <a:pt x="3905250" y="2323493"/>
                      <a:pt x="4023360" y="2386358"/>
                    </a:cubicBezTo>
                    <a:cubicBezTo>
                      <a:pt x="4141470" y="2449223"/>
                      <a:pt x="4339590" y="2384453"/>
                      <a:pt x="4377690" y="2386358"/>
                    </a:cubicBezTo>
                    <a:cubicBezTo>
                      <a:pt x="4415790" y="2388263"/>
                      <a:pt x="4333875" y="2393025"/>
                      <a:pt x="4251960" y="2397788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6E940E-589B-9B7D-8C08-EB486DC1C1FE}"/>
                  </a:ext>
                </a:extLst>
              </p:cNvPr>
              <p:cNvCxnSpPr/>
              <p:nvPr/>
            </p:nvCxnSpPr>
            <p:spPr>
              <a:xfrm>
                <a:off x="3151402" y="4789894"/>
                <a:ext cx="45148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6A6C4E9-31DB-0B9E-422C-C737ECC4CF98}"/>
                    </a:ext>
                  </a:extLst>
                </p:cNvPr>
                <p:cNvSpPr txBox="1"/>
                <p:nvPr/>
              </p:nvSpPr>
              <p:spPr>
                <a:xfrm>
                  <a:off x="5737552" y="5402739"/>
                  <a:ext cx="478665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6A6C4E9-31DB-0B9E-422C-C737ECC4C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552" y="5402739"/>
                  <a:ext cx="478665" cy="523219"/>
                </a:xfrm>
                <a:prstGeom prst="rect">
                  <a:avLst/>
                </a:prstGeom>
                <a:blipFill>
                  <a:blip r:embed="rId3"/>
                  <a:stretch>
                    <a:fillRect b="-321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ight Triangle 18">
            <a:extLst>
              <a:ext uri="{FF2B5EF4-FFF2-40B4-BE49-F238E27FC236}">
                <a16:creationId xmlns:a16="http://schemas.microsoft.com/office/drawing/2014/main" id="{28AF0A6F-743F-8CC5-BEA0-D1E94B2F1370}"/>
              </a:ext>
            </a:extLst>
          </p:cNvPr>
          <p:cNvSpPr/>
          <p:nvPr/>
        </p:nvSpPr>
        <p:spPr>
          <a:xfrm>
            <a:off x="6962384" y="5367326"/>
            <a:ext cx="506467" cy="761998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Triangle 18">
            <a:extLst>
              <a:ext uri="{FF2B5EF4-FFF2-40B4-BE49-F238E27FC236}">
                <a16:creationId xmlns:a16="http://schemas.microsoft.com/office/drawing/2014/main" id="{8CDE3886-31D8-9B2D-9233-1DDBFC63AFDB}"/>
              </a:ext>
            </a:extLst>
          </p:cNvPr>
          <p:cNvSpPr/>
          <p:nvPr/>
        </p:nvSpPr>
        <p:spPr>
          <a:xfrm flipH="1">
            <a:off x="4142741" y="5366085"/>
            <a:ext cx="541554" cy="763240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59E61F-8F30-26E7-2A43-6F96BD9AFBA5}"/>
              </a:ext>
            </a:extLst>
          </p:cNvPr>
          <p:cNvSpPr txBox="1"/>
          <p:nvPr/>
        </p:nvSpPr>
        <p:spPr>
          <a:xfrm>
            <a:off x="784909" y="5257768"/>
            <a:ext cx="2704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Rejection  Region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(Critical Region)</a:t>
            </a: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0E62BD-4D1C-264D-4E2D-041C62ECBADC}"/>
              </a:ext>
            </a:extLst>
          </p:cNvPr>
          <p:cNvCxnSpPr>
            <a:cxnSpLocks/>
          </p:cNvCxnSpPr>
          <p:nvPr/>
        </p:nvCxnSpPr>
        <p:spPr>
          <a:xfrm>
            <a:off x="3537463" y="5865437"/>
            <a:ext cx="11373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472009-C3F7-ED25-B4B1-03A2EFB7E569}"/>
              </a:ext>
            </a:extLst>
          </p:cNvPr>
          <p:cNvSpPr txBox="1"/>
          <p:nvPr/>
        </p:nvSpPr>
        <p:spPr>
          <a:xfrm>
            <a:off x="8017951" y="5244644"/>
            <a:ext cx="2704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Rejection  Region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(Critical Region)</a:t>
            </a: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3FE2B0-25EB-CCB0-CF83-A84552EE9328}"/>
              </a:ext>
            </a:extLst>
          </p:cNvPr>
          <p:cNvCxnSpPr>
            <a:cxnSpLocks/>
          </p:cNvCxnSpPr>
          <p:nvPr/>
        </p:nvCxnSpPr>
        <p:spPr>
          <a:xfrm flipH="1">
            <a:off x="6976355" y="5858322"/>
            <a:ext cx="11373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7"/>
            <a:ext cx="0" cy="4937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7322838" cy="614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5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002060"/>
                </a:solidFill>
              </a:rPr>
              <a:t>Hypothesis Testing for Large Sample – II :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Test for Single Mean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Test for Difference between Mean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Test for Difference between Standard Deviation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b="1" u="sng" dirty="0">
                <a:solidFill>
                  <a:srgbClr val="002060"/>
                </a:solidFill>
              </a:rPr>
              <a:t>Hypothesis Testing for Small Sample :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 – test for single Mean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 – test for Difference between Mean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t – test for Correlation Coefficient 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1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05D0-AFEB-F5E8-EC7A-0EA9B226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F266-10FE-4B42-3AD2-76D8198F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Region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BBD9CF-DD0F-28C6-9F91-B1F53C2D9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</a:t>
                </a:r>
                <a:r>
                  <a:rPr lang="en-US" b="1" dirty="0"/>
                  <a:t>region</a:t>
                </a:r>
                <a:r>
                  <a:rPr lang="en-US" dirty="0"/>
                  <a:t> under the normal curve which is </a:t>
                </a:r>
                <a:r>
                  <a:rPr lang="en-US" b="1" dirty="0"/>
                  <a:t>not covered by the rejection region</a:t>
                </a:r>
                <a:r>
                  <a:rPr lang="en-US" dirty="0"/>
                  <a:t>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Acceptance Region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0"/>
                <a:r>
                  <a:rPr lang="en-US" dirty="0"/>
                  <a:t>If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=5%(0.05)</m:t>
                    </m:r>
                  </m:oMath>
                </a14:m>
                <a:r>
                  <a:rPr lang="en-US" dirty="0"/>
                  <a:t> (for two tailed test)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BBD9CF-DD0F-28C6-9F91-B1F53C2D9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Triangle 18">
            <a:extLst>
              <a:ext uri="{FF2B5EF4-FFF2-40B4-BE49-F238E27FC236}">
                <a16:creationId xmlns:a16="http://schemas.microsoft.com/office/drawing/2014/main" id="{53267B77-00B1-2AEE-E8B9-E9018C1599D8}"/>
              </a:ext>
            </a:extLst>
          </p:cNvPr>
          <p:cNvSpPr/>
          <p:nvPr/>
        </p:nvSpPr>
        <p:spPr>
          <a:xfrm>
            <a:off x="6962384" y="5227626"/>
            <a:ext cx="479815" cy="635490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Triangle 18">
            <a:extLst>
              <a:ext uri="{FF2B5EF4-FFF2-40B4-BE49-F238E27FC236}">
                <a16:creationId xmlns:a16="http://schemas.microsoft.com/office/drawing/2014/main" id="{54D5A466-6127-C2DF-AE1C-D045E6C8B23D}"/>
              </a:ext>
            </a:extLst>
          </p:cNvPr>
          <p:cNvSpPr/>
          <p:nvPr/>
        </p:nvSpPr>
        <p:spPr>
          <a:xfrm flipH="1">
            <a:off x="4216026" y="5226384"/>
            <a:ext cx="468267" cy="654205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A1F95-7049-BE73-0BB4-248DBBD15754}"/>
              </a:ext>
            </a:extLst>
          </p:cNvPr>
          <p:cNvGrpSpPr/>
          <p:nvPr/>
        </p:nvGrpSpPr>
        <p:grpSpPr>
          <a:xfrm>
            <a:off x="3993939" y="3406956"/>
            <a:ext cx="3698028" cy="2682270"/>
            <a:chOff x="2821305" y="1652662"/>
            <a:chExt cx="6137910" cy="41173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2AC837-3783-3264-3260-94006912ED88}"/>
                </a:ext>
              </a:extLst>
            </p:cNvPr>
            <p:cNvCxnSpPr/>
            <p:nvPr/>
          </p:nvCxnSpPr>
          <p:spPr>
            <a:xfrm>
              <a:off x="5890260" y="1652662"/>
              <a:ext cx="40079" cy="3757730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B4C90D-EA19-E203-942C-748E1A094539}"/>
                </a:ext>
              </a:extLst>
            </p:cNvPr>
            <p:cNvGrpSpPr/>
            <p:nvPr/>
          </p:nvGrpSpPr>
          <p:grpSpPr>
            <a:xfrm>
              <a:off x="2821305" y="1652664"/>
              <a:ext cx="6137910" cy="3797076"/>
              <a:chOff x="3120390" y="2167014"/>
              <a:chExt cx="4514850" cy="251319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8ACED6B-AC0B-56FA-CE1A-1D5AB9CAC08E}"/>
                  </a:ext>
                </a:extLst>
              </p:cNvPr>
              <p:cNvSpPr/>
              <p:nvPr/>
            </p:nvSpPr>
            <p:spPr>
              <a:xfrm>
                <a:off x="3213641" y="2167014"/>
                <a:ext cx="4387309" cy="2416416"/>
              </a:xfrm>
              <a:custGeom>
                <a:avLst/>
                <a:gdLst>
                  <a:gd name="connsiteX0" fmla="*/ 0 w 4387309"/>
                  <a:gd name="connsiteY0" fmla="*/ 2386358 h 2416416"/>
                  <a:gd name="connsiteX1" fmla="*/ 525780 w 4387309"/>
                  <a:gd name="connsiteY1" fmla="*/ 2123468 h 2416416"/>
                  <a:gd name="connsiteX2" fmla="*/ 1668780 w 4387309"/>
                  <a:gd name="connsiteY2" fmla="*/ 271808 h 2416416"/>
                  <a:gd name="connsiteX3" fmla="*/ 2594610 w 4387309"/>
                  <a:gd name="connsiteY3" fmla="*/ 191798 h 2416416"/>
                  <a:gd name="connsiteX4" fmla="*/ 3669030 w 4387309"/>
                  <a:gd name="connsiteY4" fmla="*/ 2009168 h 2416416"/>
                  <a:gd name="connsiteX5" fmla="*/ 4023360 w 4387309"/>
                  <a:gd name="connsiteY5" fmla="*/ 2386358 h 2416416"/>
                  <a:gd name="connsiteX6" fmla="*/ 4377690 w 4387309"/>
                  <a:gd name="connsiteY6" fmla="*/ 2386358 h 2416416"/>
                  <a:gd name="connsiteX7" fmla="*/ 4251960 w 4387309"/>
                  <a:gd name="connsiteY7" fmla="*/ 2397788 h 2416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7309" h="2416416">
                    <a:moveTo>
                      <a:pt x="0" y="2386358"/>
                    </a:moveTo>
                    <a:cubicBezTo>
                      <a:pt x="123825" y="2431125"/>
                      <a:pt x="247650" y="2475893"/>
                      <a:pt x="525780" y="2123468"/>
                    </a:cubicBezTo>
                    <a:cubicBezTo>
                      <a:pt x="803910" y="1771043"/>
                      <a:pt x="1323975" y="593753"/>
                      <a:pt x="1668780" y="271808"/>
                    </a:cubicBezTo>
                    <a:cubicBezTo>
                      <a:pt x="2013585" y="-50137"/>
                      <a:pt x="2261235" y="-97762"/>
                      <a:pt x="2594610" y="191798"/>
                    </a:cubicBezTo>
                    <a:cubicBezTo>
                      <a:pt x="2927985" y="481358"/>
                      <a:pt x="3430905" y="1643408"/>
                      <a:pt x="3669030" y="2009168"/>
                    </a:cubicBezTo>
                    <a:cubicBezTo>
                      <a:pt x="3907155" y="2374928"/>
                      <a:pt x="3905250" y="2323493"/>
                      <a:pt x="4023360" y="2386358"/>
                    </a:cubicBezTo>
                    <a:cubicBezTo>
                      <a:pt x="4141470" y="2449223"/>
                      <a:pt x="4339590" y="2384453"/>
                      <a:pt x="4377690" y="2386358"/>
                    </a:cubicBezTo>
                    <a:cubicBezTo>
                      <a:pt x="4415790" y="2388263"/>
                      <a:pt x="4333875" y="2393025"/>
                      <a:pt x="4251960" y="2397788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A5D3ADD-1613-5CB1-90A9-4982692C1676}"/>
                  </a:ext>
                </a:extLst>
              </p:cNvPr>
              <p:cNvCxnSpPr/>
              <p:nvPr/>
            </p:nvCxnSpPr>
            <p:spPr>
              <a:xfrm>
                <a:off x="3120390" y="4680210"/>
                <a:ext cx="45148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03B053-AA52-FB75-9C09-1A61C7EE7189}"/>
                    </a:ext>
                  </a:extLst>
                </p:cNvPr>
                <p:cNvSpPr txBox="1"/>
                <p:nvPr/>
              </p:nvSpPr>
              <p:spPr>
                <a:xfrm>
                  <a:off x="5737552" y="5246781"/>
                  <a:ext cx="4786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03B053-AA52-FB75-9C09-1A61C7EE7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552" y="5246781"/>
                  <a:ext cx="478666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339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6B98BD-AD35-539A-30B0-D10A4D0D0F65}"/>
              </a:ext>
            </a:extLst>
          </p:cNvPr>
          <p:cNvSpPr txBox="1"/>
          <p:nvPr/>
        </p:nvSpPr>
        <p:spPr>
          <a:xfrm>
            <a:off x="5139073" y="4679020"/>
            <a:ext cx="1443559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Acceptance  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Region</a:t>
            </a:r>
            <a:endParaRPr lang="en-IN" sz="2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8FD7C9-F72B-1811-C6A0-544D39D5156A}"/>
                  </a:ext>
                </a:extLst>
              </p:cNvPr>
              <p:cNvSpPr txBox="1"/>
              <p:nvPr/>
            </p:nvSpPr>
            <p:spPr>
              <a:xfrm>
                <a:off x="8586927" y="3579677"/>
                <a:ext cx="2797346" cy="22467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</a:rPr>
                  <a:t>Note:</a:t>
                </a:r>
              </a:p>
              <a:p>
                <a:pPr algn="ctr"/>
                <a:r>
                  <a:rPr lang="en-US" sz="2800" dirty="0">
                    <a:solidFill>
                      <a:srgbClr val="002060"/>
                    </a:solidFill>
                  </a:rPr>
                  <a:t>If no level of significance is given,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taken as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5%=0.05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8FD7C9-F72B-1811-C6A0-544D39D5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927" y="3579677"/>
                <a:ext cx="2797346" cy="2246769"/>
              </a:xfrm>
              <a:prstGeom prst="rect">
                <a:avLst/>
              </a:prstGeom>
              <a:blipFill>
                <a:blip r:embed="rId4"/>
                <a:stretch>
                  <a:fillRect t="-2710" r="-1528" b="-65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9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C93AF-7012-70BF-F7B1-15006F97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B4EB-CF5C-ACC7-0115-92DB574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A1663E-E698-722C-8D9F-D090DD6198C6}"/>
              </a:ext>
            </a:extLst>
          </p:cNvPr>
          <p:cNvCxnSpPr/>
          <p:nvPr/>
        </p:nvCxnSpPr>
        <p:spPr>
          <a:xfrm>
            <a:off x="5890260" y="1652664"/>
            <a:ext cx="40078" cy="3744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A6620A-45FB-6DBC-DD26-D01CC3ADDEBA}"/>
              </a:ext>
            </a:extLst>
          </p:cNvPr>
          <p:cNvGrpSpPr/>
          <p:nvPr/>
        </p:nvGrpSpPr>
        <p:grpSpPr>
          <a:xfrm>
            <a:off x="2821305" y="1652664"/>
            <a:ext cx="6137910" cy="3767673"/>
            <a:chOff x="3120390" y="2167014"/>
            <a:chExt cx="4514850" cy="249374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DB5EE48-1440-D58C-CAA8-A7286E908A82}"/>
                </a:ext>
              </a:extLst>
            </p:cNvPr>
            <p:cNvSpPr/>
            <p:nvPr/>
          </p:nvSpPr>
          <p:spPr>
            <a:xfrm>
              <a:off x="3213641" y="2167014"/>
              <a:ext cx="4387309" cy="2416416"/>
            </a:xfrm>
            <a:custGeom>
              <a:avLst/>
              <a:gdLst>
                <a:gd name="connsiteX0" fmla="*/ 0 w 4387309"/>
                <a:gd name="connsiteY0" fmla="*/ 2386358 h 2416416"/>
                <a:gd name="connsiteX1" fmla="*/ 525780 w 4387309"/>
                <a:gd name="connsiteY1" fmla="*/ 2123468 h 2416416"/>
                <a:gd name="connsiteX2" fmla="*/ 1668780 w 4387309"/>
                <a:gd name="connsiteY2" fmla="*/ 271808 h 2416416"/>
                <a:gd name="connsiteX3" fmla="*/ 2594610 w 4387309"/>
                <a:gd name="connsiteY3" fmla="*/ 191798 h 2416416"/>
                <a:gd name="connsiteX4" fmla="*/ 3669030 w 4387309"/>
                <a:gd name="connsiteY4" fmla="*/ 2009168 h 2416416"/>
                <a:gd name="connsiteX5" fmla="*/ 4023360 w 4387309"/>
                <a:gd name="connsiteY5" fmla="*/ 2386358 h 2416416"/>
                <a:gd name="connsiteX6" fmla="*/ 4377690 w 4387309"/>
                <a:gd name="connsiteY6" fmla="*/ 2386358 h 2416416"/>
                <a:gd name="connsiteX7" fmla="*/ 4251960 w 4387309"/>
                <a:gd name="connsiteY7" fmla="*/ 2397788 h 24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309" h="2416416">
                  <a:moveTo>
                    <a:pt x="0" y="2386358"/>
                  </a:moveTo>
                  <a:cubicBezTo>
                    <a:pt x="123825" y="2431125"/>
                    <a:pt x="247650" y="2475893"/>
                    <a:pt x="525780" y="2123468"/>
                  </a:cubicBezTo>
                  <a:cubicBezTo>
                    <a:pt x="803910" y="1771043"/>
                    <a:pt x="1323975" y="593753"/>
                    <a:pt x="1668780" y="271808"/>
                  </a:cubicBezTo>
                  <a:cubicBezTo>
                    <a:pt x="2013585" y="-50137"/>
                    <a:pt x="2261235" y="-97762"/>
                    <a:pt x="2594610" y="191798"/>
                  </a:cubicBezTo>
                  <a:cubicBezTo>
                    <a:pt x="2927985" y="481358"/>
                    <a:pt x="3430905" y="1643408"/>
                    <a:pt x="3669030" y="2009168"/>
                  </a:cubicBezTo>
                  <a:cubicBezTo>
                    <a:pt x="3907155" y="2374928"/>
                    <a:pt x="3905250" y="2323493"/>
                    <a:pt x="4023360" y="2386358"/>
                  </a:cubicBezTo>
                  <a:cubicBezTo>
                    <a:pt x="4141470" y="2449223"/>
                    <a:pt x="4339590" y="2384453"/>
                    <a:pt x="4377690" y="2386358"/>
                  </a:cubicBezTo>
                  <a:cubicBezTo>
                    <a:pt x="4415790" y="2388263"/>
                    <a:pt x="4333875" y="2393025"/>
                    <a:pt x="4251960" y="2397788"/>
                  </a:cubicBez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90FC12-385C-9442-01F5-AA6641FAC4C9}"/>
                </a:ext>
              </a:extLst>
            </p:cNvPr>
            <p:cNvCxnSpPr/>
            <p:nvPr/>
          </p:nvCxnSpPr>
          <p:spPr>
            <a:xfrm>
              <a:off x="3120390" y="4660756"/>
              <a:ext cx="451485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443971-7E61-DE59-06FB-6326E1D5F7D6}"/>
              </a:ext>
            </a:extLst>
          </p:cNvPr>
          <p:cNvCxnSpPr>
            <a:cxnSpLocks/>
          </p:cNvCxnSpPr>
          <p:nvPr/>
        </p:nvCxnSpPr>
        <p:spPr>
          <a:xfrm>
            <a:off x="3992880" y="4298556"/>
            <a:ext cx="0" cy="1116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065AA8-14C5-D8A3-6FD5-99F016C54338}"/>
              </a:ext>
            </a:extLst>
          </p:cNvPr>
          <p:cNvCxnSpPr>
            <a:cxnSpLocks/>
          </p:cNvCxnSpPr>
          <p:nvPr/>
        </p:nvCxnSpPr>
        <p:spPr>
          <a:xfrm>
            <a:off x="7722870" y="4298556"/>
            <a:ext cx="0" cy="1116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EEFF5734-6045-6D22-28B2-14847342F043}"/>
              </a:ext>
            </a:extLst>
          </p:cNvPr>
          <p:cNvSpPr/>
          <p:nvPr/>
        </p:nvSpPr>
        <p:spPr>
          <a:xfrm>
            <a:off x="7748270" y="4396741"/>
            <a:ext cx="711834" cy="988017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Triangle 18">
            <a:extLst>
              <a:ext uri="{FF2B5EF4-FFF2-40B4-BE49-F238E27FC236}">
                <a16:creationId xmlns:a16="http://schemas.microsoft.com/office/drawing/2014/main" id="{202C7A9B-1E29-BDB7-D48F-169559316111}"/>
              </a:ext>
            </a:extLst>
          </p:cNvPr>
          <p:cNvSpPr/>
          <p:nvPr/>
        </p:nvSpPr>
        <p:spPr>
          <a:xfrm flipH="1">
            <a:off x="3162545" y="4394837"/>
            <a:ext cx="804598" cy="989925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6B9A17-E538-6DEF-D8DC-A762025CCBB8}"/>
              </a:ext>
            </a:extLst>
          </p:cNvPr>
          <p:cNvSpPr txBox="1"/>
          <p:nvPr/>
        </p:nvSpPr>
        <p:spPr>
          <a:xfrm>
            <a:off x="-240243" y="4666230"/>
            <a:ext cx="222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Rejection  Region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(Critical Region)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009C7-E464-0BCE-5351-3E1DB15D3B3E}"/>
              </a:ext>
            </a:extLst>
          </p:cNvPr>
          <p:cNvSpPr txBox="1"/>
          <p:nvPr/>
        </p:nvSpPr>
        <p:spPr>
          <a:xfrm>
            <a:off x="9698640" y="4204337"/>
            <a:ext cx="20129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Rejection  Region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(Critical Region)</a:t>
            </a:r>
            <a:endParaRPr lang="en-IN" sz="2800" dirty="0">
              <a:solidFill>
                <a:srgbClr val="002060"/>
              </a:solidFill>
            </a:endParaRPr>
          </a:p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BEA441-373F-D11D-9027-F08A8AAE6C2B}"/>
              </a:ext>
            </a:extLst>
          </p:cNvPr>
          <p:cNvCxnSpPr>
            <a:cxnSpLocks/>
          </p:cNvCxnSpPr>
          <p:nvPr/>
        </p:nvCxnSpPr>
        <p:spPr>
          <a:xfrm flipH="1">
            <a:off x="7829437" y="4957689"/>
            <a:ext cx="2166322" cy="833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8525E1-83F7-B31A-9CE2-8E9055EB0638}"/>
              </a:ext>
            </a:extLst>
          </p:cNvPr>
          <p:cNvCxnSpPr>
            <a:cxnSpLocks/>
          </p:cNvCxnSpPr>
          <p:nvPr/>
        </p:nvCxnSpPr>
        <p:spPr>
          <a:xfrm>
            <a:off x="1984997" y="5063447"/>
            <a:ext cx="18503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17DF50-88B9-26E9-372F-44D640864BC5}"/>
              </a:ext>
            </a:extLst>
          </p:cNvPr>
          <p:cNvSpPr txBox="1"/>
          <p:nvPr/>
        </p:nvSpPr>
        <p:spPr>
          <a:xfrm>
            <a:off x="0" y="716070"/>
            <a:ext cx="2354580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Two tailed test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D00CB8-58CF-DA1E-A7C7-1E241E555B80}"/>
                  </a:ext>
                </a:extLst>
              </p:cNvPr>
              <p:cNvSpPr txBox="1"/>
              <p:nvPr/>
            </p:nvSpPr>
            <p:spPr>
              <a:xfrm>
                <a:off x="2066485" y="4397592"/>
                <a:ext cx="1379878" cy="617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00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=0.025</m:t>
                      </m:r>
                    </m:oMath>
                  </m:oMathPara>
                </a14:m>
                <a:endParaRPr lang="en-IN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D00CB8-58CF-DA1E-A7C7-1E241E5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85" y="4397592"/>
                <a:ext cx="1379878" cy="617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E8E4EA6-10F9-059C-6C67-CDC5B56A04E5}"/>
              </a:ext>
            </a:extLst>
          </p:cNvPr>
          <p:cNvSpPr txBox="1"/>
          <p:nvPr/>
        </p:nvSpPr>
        <p:spPr>
          <a:xfrm>
            <a:off x="4934381" y="3426085"/>
            <a:ext cx="1951836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Acceptance 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Region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FFA95-6F90-1E4A-00E2-DE0FA31A1AC8}"/>
                  </a:ext>
                </a:extLst>
              </p:cNvPr>
              <p:cNvSpPr txBox="1"/>
              <p:nvPr/>
            </p:nvSpPr>
            <p:spPr>
              <a:xfrm>
                <a:off x="5062612" y="2315038"/>
                <a:ext cx="1649653" cy="40011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0.95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6FFA95-6F90-1E4A-00E2-DE0FA31A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12" y="2315038"/>
                <a:ext cx="1649653" cy="400110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B0595-922F-0C4B-4C42-E3C609874969}"/>
                  </a:ext>
                </a:extLst>
              </p:cNvPr>
              <p:cNvSpPr txBox="1"/>
              <p:nvPr/>
            </p:nvSpPr>
            <p:spPr>
              <a:xfrm>
                <a:off x="7931437" y="4056029"/>
                <a:ext cx="205623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=0.025</m:t>
                      </m:r>
                    </m:oMath>
                  </m:oMathPara>
                </a14:m>
                <a:endParaRPr lang="en-IN" sz="2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B0595-922F-0C4B-4C42-E3C609874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437" y="4056029"/>
                <a:ext cx="2056231" cy="827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9CD2F9-05C5-BBF5-DAF8-BCC9A1C9F67B}"/>
                  </a:ext>
                </a:extLst>
              </p:cNvPr>
              <p:cNvSpPr txBox="1"/>
              <p:nvPr/>
            </p:nvSpPr>
            <p:spPr>
              <a:xfrm>
                <a:off x="4811140" y="2900468"/>
                <a:ext cx="800777" cy="40011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0.475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9CD2F9-05C5-BBF5-DAF8-BCC9A1C9F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140" y="2900468"/>
                <a:ext cx="80077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1C647-3A9C-D981-C00D-F1BAD1D0FAA0}"/>
                  </a:ext>
                </a:extLst>
              </p:cNvPr>
              <p:cNvSpPr txBox="1"/>
              <p:nvPr/>
            </p:nvSpPr>
            <p:spPr>
              <a:xfrm>
                <a:off x="6195981" y="2900557"/>
                <a:ext cx="800777" cy="40011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0.475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F1C647-3A9C-D981-C00D-F1BAD1D0F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81" y="2900557"/>
                <a:ext cx="8007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E88C00-532B-6202-D304-155E5B9E8C35}"/>
                  </a:ext>
                </a:extLst>
              </p:cNvPr>
              <p:cNvSpPr txBox="1"/>
              <p:nvPr/>
            </p:nvSpPr>
            <p:spPr>
              <a:xfrm>
                <a:off x="3322110" y="5427723"/>
                <a:ext cx="11976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−1.96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E88C00-532B-6202-D304-155E5B9E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110" y="5427723"/>
                <a:ext cx="119765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E633A5-B5BE-20E9-4D38-3B880931DC6D}"/>
                  </a:ext>
                </a:extLst>
              </p:cNvPr>
              <p:cNvSpPr txBox="1"/>
              <p:nvPr/>
            </p:nvSpPr>
            <p:spPr>
              <a:xfrm>
                <a:off x="7166612" y="5437281"/>
                <a:ext cx="11976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E633A5-B5BE-20E9-4D38-3B880931D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12" y="5437281"/>
                <a:ext cx="11976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5E949E6-CB34-EBEC-661F-38221B97BCC7}"/>
              </a:ext>
            </a:extLst>
          </p:cNvPr>
          <p:cNvSpPr txBox="1"/>
          <p:nvPr/>
        </p:nvSpPr>
        <p:spPr>
          <a:xfrm>
            <a:off x="2798161" y="5941448"/>
            <a:ext cx="201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Critical point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A9827F-4A79-AC70-2379-65D2B9826976}"/>
              </a:ext>
            </a:extLst>
          </p:cNvPr>
          <p:cNvSpPr txBox="1"/>
          <p:nvPr/>
        </p:nvSpPr>
        <p:spPr>
          <a:xfrm>
            <a:off x="6758948" y="5931252"/>
            <a:ext cx="201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Critical point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15C983-BBEA-7FE2-3914-7DB55E2EBE6A}"/>
                  </a:ext>
                </a:extLst>
              </p:cNvPr>
              <p:cNvSpPr txBox="1"/>
              <p:nvPr/>
            </p:nvSpPr>
            <p:spPr>
              <a:xfrm>
                <a:off x="5737552" y="5361081"/>
                <a:ext cx="4786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15C983-BBEA-7FE2-3914-7DB55E2E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52" y="5361081"/>
                <a:ext cx="4786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5DA4D-CAA3-C062-119D-9E7B73FCE9EA}"/>
                  </a:ext>
                </a:extLst>
              </p:cNvPr>
              <p:cNvSpPr txBox="1"/>
              <p:nvPr/>
            </p:nvSpPr>
            <p:spPr>
              <a:xfrm>
                <a:off x="2339619" y="716538"/>
                <a:ext cx="34067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L.O.S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 (0.05)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35DA4D-CAA3-C062-119D-9E7B73FC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619" y="716538"/>
                <a:ext cx="3406793" cy="523220"/>
              </a:xfrm>
              <a:prstGeom prst="rect">
                <a:avLst/>
              </a:prstGeom>
              <a:blipFill>
                <a:blip r:embed="rId10"/>
                <a:stretch>
                  <a:fillRect l="-125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083C009-8A0E-3CC8-6EFC-59BEE44FF6FD}"/>
                  </a:ext>
                </a:extLst>
              </p:cNvPr>
              <p:cNvSpPr txBox="1"/>
              <p:nvPr/>
            </p:nvSpPr>
            <p:spPr>
              <a:xfrm>
                <a:off x="4225565" y="4843846"/>
                <a:ext cx="158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083C009-8A0E-3CC8-6EFC-59BEE44FF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565" y="4843846"/>
                <a:ext cx="1587689" cy="430887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3F50F0-22BD-D9B7-A227-AADF62D0C197}"/>
              </a:ext>
            </a:extLst>
          </p:cNvPr>
          <p:cNvCxnSpPr>
            <a:cxnSpLocks/>
          </p:cNvCxnSpPr>
          <p:nvPr/>
        </p:nvCxnSpPr>
        <p:spPr>
          <a:xfrm>
            <a:off x="4043016" y="5272325"/>
            <a:ext cx="1844422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6A3C2FE-0635-C3A3-3C22-184B9556980B}"/>
              </a:ext>
            </a:extLst>
          </p:cNvPr>
          <p:cNvCxnSpPr/>
          <p:nvPr/>
        </p:nvCxnSpPr>
        <p:spPr>
          <a:xfrm>
            <a:off x="5959774" y="5272325"/>
            <a:ext cx="1709522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2242FD-B71D-AD89-8FC9-5DC90E508139}"/>
                  </a:ext>
                </a:extLst>
              </p:cNvPr>
              <p:cNvSpPr txBox="1"/>
              <p:nvPr/>
            </p:nvSpPr>
            <p:spPr>
              <a:xfrm>
                <a:off x="6026063" y="4821770"/>
                <a:ext cx="15876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72242FD-B71D-AD89-8FC9-5DC90E508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063" y="4821770"/>
                <a:ext cx="1587689" cy="430887"/>
              </a:xfrm>
              <a:prstGeom prst="rect">
                <a:avLst/>
              </a:prstGeom>
              <a:blipFill>
                <a:blip r:embed="rId12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8BB692-A6FA-7F34-3948-26A703D925F7}"/>
                  </a:ext>
                </a:extLst>
              </p:cNvPr>
              <p:cNvSpPr txBox="1"/>
              <p:nvPr/>
            </p:nvSpPr>
            <p:spPr>
              <a:xfrm>
                <a:off x="101257" y="1283829"/>
                <a:ext cx="3517607" cy="1405193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1−</m:t>
                      </m:r>
                      <m:r>
                        <m:rPr>
                          <m:sty m:val="p"/>
                        </m:rPr>
                        <a:rPr lang="en-IN" sz="25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5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0.95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  <a:p>
                <a:pPr algn="ctr"/>
                <a:endParaRPr lang="en-IN" sz="13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5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5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a:rPr lang="en-US" sz="2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0.95</m:t>
                          </m:r>
                        </m:num>
                        <m:den>
                          <m:r>
                            <a:rPr lang="en-US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=0.475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8BB692-A6FA-7F34-3948-26A703D92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" y="1283829"/>
                <a:ext cx="3517607" cy="1405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01E6941-65C1-3D3C-D18B-34DDE6FDED30}"/>
              </a:ext>
            </a:extLst>
          </p:cNvPr>
          <p:cNvGrpSpPr/>
          <p:nvPr/>
        </p:nvGrpSpPr>
        <p:grpSpPr>
          <a:xfrm>
            <a:off x="7088015" y="1232308"/>
            <a:ext cx="4621812" cy="2901756"/>
            <a:chOff x="7088015" y="1232308"/>
            <a:chExt cx="4621812" cy="290175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9B5856-57F8-5163-6B01-DA34BF3D957B}"/>
                </a:ext>
              </a:extLst>
            </p:cNvPr>
            <p:cNvSpPr txBox="1"/>
            <p:nvPr/>
          </p:nvSpPr>
          <p:spPr>
            <a:xfrm>
              <a:off x="8303033" y="1232308"/>
              <a:ext cx="3406794" cy="1815882"/>
            </a:xfrm>
            <a:prstGeom prst="borderCallout2">
              <a:avLst>
                <a:gd name="adj1" fmla="val 16862"/>
                <a:gd name="adj2" fmla="val -633"/>
                <a:gd name="adj3" fmla="val 18750"/>
                <a:gd name="adj4" fmla="val -16667"/>
                <a:gd name="adj5" fmla="val 154589"/>
                <a:gd name="adj6" fmla="val -32178"/>
              </a:avLst>
            </a:prstGeom>
            <a:noFill/>
            <a:ln w="571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If the value of test statistic belong to this region then we </a:t>
              </a:r>
              <a:r>
                <a:rPr lang="en-US" sz="2800" b="1" dirty="0">
                  <a:solidFill>
                    <a:srgbClr val="FF0000"/>
                  </a:solidFill>
                </a:rPr>
                <a:t>accept</a:t>
              </a:r>
              <a:r>
                <a:rPr lang="en-US" sz="2800" dirty="0">
                  <a:solidFill>
                    <a:srgbClr val="002060"/>
                  </a:solidFill>
                </a:rPr>
                <a:t> null hypothesis.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09E8F5BC-753A-4E37-4785-409231EA01DD}"/>
                </a:ext>
              </a:extLst>
            </p:cNvPr>
            <p:cNvSpPr/>
            <p:nvPr/>
          </p:nvSpPr>
          <p:spPr>
            <a:xfrm rot="19852169">
              <a:off x="7088015" y="3920320"/>
              <a:ext cx="250328" cy="213744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70CA8AF-06A2-CCDA-85E0-FE0319B347FD}"/>
              </a:ext>
            </a:extLst>
          </p:cNvPr>
          <p:cNvGrpSpPr/>
          <p:nvPr/>
        </p:nvGrpSpPr>
        <p:grpSpPr>
          <a:xfrm flipH="1">
            <a:off x="112314" y="2770275"/>
            <a:ext cx="3811730" cy="2165384"/>
            <a:chOff x="7930972" y="1232308"/>
            <a:chExt cx="3778855" cy="2165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9E2D58-578D-87E3-057F-4A5CE232A7B4}"/>
                    </a:ext>
                  </a:extLst>
                </p:cNvPr>
                <p:cNvSpPr txBox="1"/>
                <p:nvPr/>
              </p:nvSpPr>
              <p:spPr>
                <a:xfrm>
                  <a:off x="8303033" y="1232308"/>
                  <a:ext cx="3406794" cy="1631216"/>
                </a:xfrm>
                <a:prstGeom prst="borderCallout2">
                  <a:avLst>
                    <a:gd name="adj1" fmla="val 16862"/>
                    <a:gd name="adj2" fmla="val -633"/>
                    <a:gd name="adj3" fmla="val 22954"/>
                    <a:gd name="adj4" fmla="val -6023"/>
                    <a:gd name="adj5" fmla="val 129364"/>
                    <a:gd name="adj6" fmla="val -9149"/>
                  </a:avLst>
                </a:prstGeom>
                <a:noFill/>
                <a:ln w="57150"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>
                      <a:solidFill>
                        <a:srgbClr val="002060"/>
                      </a:solidFill>
                    </a:rPr>
                    <a:t>If the value of test statistic belong to yellow region then we </a:t>
                  </a:r>
                  <a:r>
                    <a:rPr lang="en-US" sz="2500" b="1" dirty="0">
                      <a:solidFill>
                        <a:srgbClr val="FF0000"/>
                      </a:solidFill>
                    </a:rPr>
                    <a:t>Reject</a:t>
                  </a:r>
                  <a14:m>
                    <m:oMath xmlns:m="http://schemas.openxmlformats.org/officeDocument/2006/math">
                      <m:r>
                        <a:rPr lang="en-US" sz="25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500" dirty="0">
                      <a:solidFill>
                        <a:srgbClr val="002060"/>
                      </a:solidFill>
                    </a:rPr>
                    <a:t>.</a:t>
                  </a:r>
                  <a:endParaRPr lang="en-IN" sz="2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9E2D58-578D-87E3-057F-4A5CE232A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033" y="1232308"/>
                  <a:ext cx="3406794" cy="1631216"/>
                </a:xfrm>
                <a:prstGeom prst="borderCallout2">
                  <a:avLst>
                    <a:gd name="adj1" fmla="val 16862"/>
                    <a:gd name="adj2" fmla="val -633"/>
                    <a:gd name="adj3" fmla="val 22954"/>
                    <a:gd name="adj4" fmla="val -6023"/>
                    <a:gd name="adj5" fmla="val 129364"/>
                    <a:gd name="adj6" fmla="val -9149"/>
                  </a:avLst>
                </a:prstGeom>
                <a:blipFill>
                  <a:blip r:embed="rId14"/>
                  <a:stretch>
                    <a:fillRect l="-1920" t="-1136"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525BC3A1-0EE0-2964-9B41-F60FDFACA081}"/>
                </a:ext>
              </a:extLst>
            </p:cNvPr>
            <p:cNvSpPr/>
            <p:nvPr/>
          </p:nvSpPr>
          <p:spPr>
            <a:xfrm rot="19852169">
              <a:off x="7930972" y="3261624"/>
              <a:ext cx="127637" cy="136068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24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3" grpId="0"/>
      <p:bldP spid="34" grpId="0" animBg="1"/>
      <p:bldP spid="36" grpId="0"/>
      <p:bldP spid="21" grpId="0" animBg="1"/>
      <p:bldP spid="38" grpId="0" animBg="1"/>
      <p:bldP spid="37" grpId="0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52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F29D9-2AB5-7A02-FB32-9317011F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18">
            <a:extLst>
              <a:ext uri="{FF2B5EF4-FFF2-40B4-BE49-F238E27FC236}">
                <a16:creationId xmlns:a16="http://schemas.microsoft.com/office/drawing/2014/main" id="{D82E4581-C887-C1E8-B545-A65EAE786D9A}"/>
              </a:ext>
            </a:extLst>
          </p:cNvPr>
          <p:cNvSpPr/>
          <p:nvPr/>
        </p:nvSpPr>
        <p:spPr>
          <a:xfrm>
            <a:off x="7684853" y="4343403"/>
            <a:ext cx="799298" cy="1052714"/>
          </a:xfrm>
          <a:custGeom>
            <a:avLst/>
            <a:gdLst>
              <a:gd name="connsiteX0" fmla="*/ 0 w 506727"/>
              <a:gd name="connsiteY0" fmla="*/ 873759 h 873759"/>
              <a:gd name="connsiteX1" fmla="*/ 0 w 506727"/>
              <a:gd name="connsiteY1" fmla="*/ 0 h 873759"/>
              <a:gd name="connsiteX2" fmla="*/ 506727 w 506727"/>
              <a:gd name="connsiteY2" fmla="*/ 873759 h 873759"/>
              <a:gd name="connsiteX3" fmla="*/ 0 w 506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  <a:gd name="connsiteX0" fmla="*/ 0 w 633727"/>
              <a:gd name="connsiteY0" fmla="*/ 873759 h 873759"/>
              <a:gd name="connsiteX1" fmla="*/ 0 w 633727"/>
              <a:gd name="connsiteY1" fmla="*/ 0 h 873759"/>
              <a:gd name="connsiteX2" fmla="*/ 633727 w 633727"/>
              <a:gd name="connsiteY2" fmla="*/ 873759 h 873759"/>
              <a:gd name="connsiteX3" fmla="*/ 0 w 633727"/>
              <a:gd name="connsiteY3" fmla="*/ 873759 h 87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727" h="873759">
                <a:moveTo>
                  <a:pt x="0" y="873759"/>
                </a:moveTo>
                <a:lnTo>
                  <a:pt x="0" y="0"/>
                </a:lnTo>
                <a:cubicBezTo>
                  <a:pt x="211242" y="291253"/>
                  <a:pt x="143085" y="455506"/>
                  <a:pt x="633727" y="873759"/>
                </a:cubicBezTo>
                <a:lnTo>
                  <a:pt x="0" y="87375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9C6279-64FE-D3A2-B10E-D22D6B88E363}"/>
              </a:ext>
            </a:extLst>
          </p:cNvPr>
          <p:cNvCxnSpPr/>
          <p:nvPr/>
        </p:nvCxnSpPr>
        <p:spPr>
          <a:xfrm>
            <a:off x="5861246" y="1656962"/>
            <a:ext cx="40078" cy="37440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0986CE-8085-80C3-B2B2-301CA38E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DCB87-1448-6EF6-8039-F310F1048B16}"/>
              </a:ext>
            </a:extLst>
          </p:cNvPr>
          <p:cNvCxnSpPr>
            <a:cxnSpLocks/>
          </p:cNvCxnSpPr>
          <p:nvPr/>
        </p:nvCxnSpPr>
        <p:spPr>
          <a:xfrm>
            <a:off x="7684852" y="4112558"/>
            <a:ext cx="0" cy="133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ADA668-DA88-1CB1-7884-1EC61F32B1E3}"/>
              </a:ext>
            </a:extLst>
          </p:cNvPr>
          <p:cNvSpPr txBox="1"/>
          <p:nvPr/>
        </p:nvSpPr>
        <p:spPr>
          <a:xfrm>
            <a:off x="8968948" y="4772354"/>
            <a:ext cx="2662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060"/>
                </a:solidFill>
              </a:rPr>
              <a:t>Rejection  Region</a:t>
            </a:r>
          </a:p>
          <a:p>
            <a:pPr algn="ctr"/>
            <a:r>
              <a:rPr lang="en-US" sz="2500" dirty="0">
                <a:solidFill>
                  <a:srgbClr val="002060"/>
                </a:solidFill>
              </a:rPr>
              <a:t>(Critical Region)</a:t>
            </a:r>
            <a:endParaRPr lang="en-IN" sz="2500" dirty="0">
              <a:solidFill>
                <a:srgbClr val="00206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D3D082-CB99-F384-8558-C7C1F921D3D3}"/>
              </a:ext>
            </a:extLst>
          </p:cNvPr>
          <p:cNvCxnSpPr>
            <a:cxnSpLocks/>
          </p:cNvCxnSpPr>
          <p:nvPr/>
        </p:nvCxnSpPr>
        <p:spPr>
          <a:xfrm flipH="1" flipV="1">
            <a:off x="7889720" y="5169567"/>
            <a:ext cx="1168125" cy="40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36056A-970C-2E1C-705C-14E7762923AF}"/>
              </a:ext>
            </a:extLst>
          </p:cNvPr>
          <p:cNvSpPr txBox="1"/>
          <p:nvPr/>
        </p:nvSpPr>
        <p:spPr>
          <a:xfrm>
            <a:off x="0" y="716070"/>
            <a:ext cx="2798161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Right tailed test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4C51A-4440-2366-BC1F-63DA19E13A16}"/>
              </a:ext>
            </a:extLst>
          </p:cNvPr>
          <p:cNvSpPr txBox="1"/>
          <p:nvPr/>
        </p:nvSpPr>
        <p:spPr>
          <a:xfrm>
            <a:off x="4917284" y="3497630"/>
            <a:ext cx="1951836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Acceptance 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Region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BF8E9D-4A2A-51F0-DB95-51404D0DCD1F}"/>
                  </a:ext>
                </a:extLst>
              </p:cNvPr>
              <p:cNvSpPr txBox="1"/>
              <p:nvPr/>
            </p:nvSpPr>
            <p:spPr>
              <a:xfrm>
                <a:off x="5073065" y="2960260"/>
                <a:ext cx="1649653" cy="40011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0.95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BF8E9D-4A2A-51F0-DB95-51404D0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065" y="2960260"/>
                <a:ext cx="1649653" cy="400110"/>
              </a:xfrm>
              <a:prstGeom prst="rect">
                <a:avLst/>
              </a:prstGeom>
              <a:blipFill>
                <a:blip r:embed="rId2"/>
                <a:stretch>
                  <a:fillRect l="-73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86A20-3A37-FD94-A897-1493582F6EF3}"/>
                  </a:ext>
                </a:extLst>
              </p:cNvPr>
              <p:cNvSpPr txBox="1"/>
              <p:nvPr/>
            </p:nvSpPr>
            <p:spPr>
              <a:xfrm>
                <a:off x="8346898" y="4064464"/>
                <a:ext cx="2056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800" b="0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IN" sz="2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686A20-3A37-FD94-A897-1493582F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98" y="4064464"/>
                <a:ext cx="20562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C93B91-C4CA-01BA-6902-5CB66497CCB7}"/>
                  </a:ext>
                </a:extLst>
              </p:cNvPr>
              <p:cNvSpPr txBox="1"/>
              <p:nvPr/>
            </p:nvSpPr>
            <p:spPr>
              <a:xfrm>
                <a:off x="7122776" y="5459103"/>
                <a:ext cx="11976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C93B91-C4CA-01BA-6902-5CB66497C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776" y="5459103"/>
                <a:ext cx="11976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0DEEC04-CF15-BB27-0F79-0F0D13F29FA0}"/>
              </a:ext>
            </a:extLst>
          </p:cNvPr>
          <p:cNvSpPr txBox="1"/>
          <p:nvPr/>
        </p:nvSpPr>
        <p:spPr>
          <a:xfrm>
            <a:off x="6715112" y="5953074"/>
            <a:ext cx="201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Critical point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4A1194-4A1E-B00D-2240-FB36CE1125EB}"/>
                  </a:ext>
                </a:extLst>
              </p:cNvPr>
              <p:cNvSpPr txBox="1"/>
              <p:nvPr/>
            </p:nvSpPr>
            <p:spPr>
              <a:xfrm>
                <a:off x="5702280" y="5323483"/>
                <a:ext cx="4786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94A1194-4A1E-B00D-2240-FB36CE11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80" y="5323483"/>
                <a:ext cx="4786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5F83A2-06F1-0B18-44AA-7663B1BB67E8}"/>
                  </a:ext>
                </a:extLst>
              </p:cNvPr>
              <p:cNvSpPr txBox="1"/>
              <p:nvPr/>
            </p:nvSpPr>
            <p:spPr>
              <a:xfrm>
                <a:off x="2809519" y="716538"/>
                <a:ext cx="34067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L.O.S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=5% (0.05)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5F83A2-06F1-0B18-44AA-7663B1BB6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519" y="716538"/>
                <a:ext cx="3406793" cy="523220"/>
              </a:xfrm>
              <a:prstGeom prst="rect">
                <a:avLst/>
              </a:prstGeom>
              <a:blipFill>
                <a:blip r:embed="rId6"/>
                <a:stretch>
                  <a:fillRect l="-125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0ABE784-5EEE-B2A4-CBD1-F26FF4BF0AA2}"/>
              </a:ext>
            </a:extLst>
          </p:cNvPr>
          <p:cNvGrpSpPr/>
          <p:nvPr/>
        </p:nvGrpSpPr>
        <p:grpSpPr>
          <a:xfrm flipH="1">
            <a:off x="128195" y="2408936"/>
            <a:ext cx="4497824" cy="2373662"/>
            <a:chOff x="7460214" y="1232308"/>
            <a:chExt cx="4249613" cy="237366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DF04F6-8251-2AA0-5F70-CCD699490C2F}"/>
                </a:ext>
              </a:extLst>
            </p:cNvPr>
            <p:cNvSpPr txBox="1"/>
            <p:nvPr/>
          </p:nvSpPr>
          <p:spPr>
            <a:xfrm>
              <a:off x="8303033" y="1232308"/>
              <a:ext cx="3406794" cy="1815882"/>
            </a:xfrm>
            <a:prstGeom prst="borderCallout2">
              <a:avLst>
                <a:gd name="adj1" fmla="val 16862"/>
                <a:gd name="adj2" fmla="val -633"/>
                <a:gd name="adj3" fmla="val 18750"/>
                <a:gd name="adj4" fmla="val -16667"/>
                <a:gd name="adj5" fmla="val 125215"/>
                <a:gd name="adj6" fmla="val -20907"/>
              </a:avLst>
            </a:prstGeom>
            <a:noFill/>
            <a:ln w="571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If the value of test statistic belong to this region then we </a:t>
              </a:r>
              <a:r>
                <a:rPr lang="en-US" sz="2800" b="1" dirty="0">
                  <a:solidFill>
                    <a:srgbClr val="FF0000"/>
                  </a:solidFill>
                </a:rPr>
                <a:t>accept</a:t>
              </a:r>
              <a:r>
                <a:rPr lang="en-US" sz="2800" dirty="0">
                  <a:solidFill>
                    <a:srgbClr val="002060"/>
                  </a:solidFill>
                </a:rPr>
                <a:t> null hypothesis.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2CD2ABF8-F528-9704-E152-E29870224103}"/>
                </a:ext>
              </a:extLst>
            </p:cNvPr>
            <p:cNvSpPr/>
            <p:nvPr/>
          </p:nvSpPr>
          <p:spPr>
            <a:xfrm rot="19852169">
              <a:off x="7460214" y="3392226"/>
              <a:ext cx="250328" cy="213744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A80B1BC-5A25-42EF-15BB-5C7731D1A3FA}"/>
              </a:ext>
            </a:extLst>
          </p:cNvPr>
          <p:cNvGrpSpPr/>
          <p:nvPr/>
        </p:nvGrpSpPr>
        <p:grpSpPr>
          <a:xfrm>
            <a:off x="7893809" y="2218152"/>
            <a:ext cx="3776108" cy="2840457"/>
            <a:chOff x="6979405" y="1232308"/>
            <a:chExt cx="4730422" cy="2840457"/>
          </a:xfrm>
        </p:grpSpPr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E287B026-BBCB-0DF2-1DCE-9155819A068A}"/>
                </a:ext>
              </a:extLst>
            </p:cNvPr>
            <p:cNvSpPr/>
            <p:nvPr/>
          </p:nvSpPr>
          <p:spPr>
            <a:xfrm rot="19852169">
              <a:off x="6979405" y="3936697"/>
              <a:ext cx="127638" cy="136068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A5756AF-2FF1-B761-E19E-625207692C2E}"/>
                    </a:ext>
                  </a:extLst>
                </p:cNvPr>
                <p:cNvSpPr txBox="1"/>
                <p:nvPr/>
              </p:nvSpPr>
              <p:spPr>
                <a:xfrm>
                  <a:off x="8303033" y="1232308"/>
                  <a:ext cx="3406794" cy="1631216"/>
                </a:xfrm>
                <a:prstGeom prst="borderCallout2">
                  <a:avLst>
                    <a:gd name="adj1" fmla="val 16862"/>
                    <a:gd name="adj2" fmla="val -633"/>
                    <a:gd name="adj3" fmla="val 22954"/>
                    <a:gd name="adj4" fmla="val -6023"/>
                    <a:gd name="adj5" fmla="val 172185"/>
                    <a:gd name="adj6" fmla="val -37169"/>
                  </a:avLst>
                </a:prstGeom>
                <a:noFill/>
                <a:ln w="57150"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>
                      <a:solidFill>
                        <a:srgbClr val="002060"/>
                      </a:solidFill>
                    </a:rPr>
                    <a:t>If the value of test statistic belong to yellow region then we </a:t>
                  </a:r>
                  <a:r>
                    <a:rPr lang="en-US" sz="2500" b="1" dirty="0">
                      <a:solidFill>
                        <a:srgbClr val="FF0000"/>
                      </a:solidFill>
                    </a:rPr>
                    <a:t>Reject</a:t>
                  </a:r>
                  <a14:m>
                    <m:oMath xmlns:m="http://schemas.openxmlformats.org/officeDocument/2006/math">
                      <m:r>
                        <a:rPr lang="en-US" sz="25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500" dirty="0">
                      <a:solidFill>
                        <a:srgbClr val="002060"/>
                      </a:solidFill>
                    </a:rPr>
                    <a:t>.</a:t>
                  </a:r>
                  <a:endParaRPr lang="en-IN" sz="25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A5756AF-2FF1-B761-E19E-625207692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033" y="1232308"/>
                  <a:ext cx="3406794" cy="1631216"/>
                </a:xfrm>
                <a:prstGeom prst="borderCallout2">
                  <a:avLst>
                    <a:gd name="adj1" fmla="val 16862"/>
                    <a:gd name="adj2" fmla="val -633"/>
                    <a:gd name="adj3" fmla="val 22954"/>
                    <a:gd name="adj4" fmla="val -6023"/>
                    <a:gd name="adj5" fmla="val 172185"/>
                    <a:gd name="adj6" fmla="val -37169"/>
                  </a:avLst>
                </a:prstGeom>
                <a:blipFill>
                  <a:blip r:embed="rId7"/>
                  <a:stretch>
                    <a:fillRect t="-1073"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CCD92D-F235-6E8F-6EBB-8F0C09D85718}"/>
              </a:ext>
            </a:extLst>
          </p:cNvPr>
          <p:cNvGrpSpPr/>
          <p:nvPr/>
        </p:nvGrpSpPr>
        <p:grpSpPr>
          <a:xfrm>
            <a:off x="2821305" y="1652664"/>
            <a:ext cx="6137910" cy="3767673"/>
            <a:chOff x="3120390" y="2167014"/>
            <a:chExt cx="4514850" cy="24937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17092C-BCC8-A6AA-4CE8-165F02B975EE}"/>
                </a:ext>
              </a:extLst>
            </p:cNvPr>
            <p:cNvSpPr/>
            <p:nvPr/>
          </p:nvSpPr>
          <p:spPr>
            <a:xfrm>
              <a:off x="3213641" y="2167014"/>
              <a:ext cx="4387309" cy="2416416"/>
            </a:xfrm>
            <a:custGeom>
              <a:avLst/>
              <a:gdLst>
                <a:gd name="connsiteX0" fmla="*/ 0 w 4387309"/>
                <a:gd name="connsiteY0" fmla="*/ 2386358 h 2416416"/>
                <a:gd name="connsiteX1" fmla="*/ 525780 w 4387309"/>
                <a:gd name="connsiteY1" fmla="*/ 2123468 h 2416416"/>
                <a:gd name="connsiteX2" fmla="*/ 1668780 w 4387309"/>
                <a:gd name="connsiteY2" fmla="*/ 271808 h 2416416"/>
                <a:gd name="connsiteX3" fmla="*/ 2594610 w 4387309"/>
                <a:gd name="connsiteY3" fmla="*/ 191798 h 2416416"/>
                <a:gd name="connsiteX4" fmla="*/ 3669030 w 4387309"/>
                <a:gd name="connsiteY4" fmla="*/ 2009168 h 2416416"/>
                <a:gd name="connsiteX5" fmla="*/ 4023360 w 4387309"/>
                <a:gd name="connsiteY5" fmla="*/ 2386358 h 2416416"/>
                <a:gd name="connsiteX6" fmla="*/ 4377690 w 4387309"/>
                <a:gd name="connsiteY6" fmla="*/ 2386358 h 2416416"/>
                <a:gd name="connsiteX7" fmla="*/ 4251960 w 4387309"/>
                <a:gd name="connsiteY7" fmla="*/ 2397788 h 24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309" h="2416416">
                  <a:moveTo>
                    <a:pt x="0" y="2386358"/>
                  </a:moveTo>
                  <a:cubicBezTo>
                    <a:pt x="123825" y="2431125"/>
                    <a:pt x="247650" y="2475893"/>
                    <a:pt x="525780" y="2123468"/>
                  </a:cubicBezTo>
                  <a:cubicBezTo>
                    <a:pt x="803910" y="1771043"/>
                    <a:pt x="1323975" y="593753"/>
                    <a:pt x="1668780" y="271808"/>
                  </a:cubicBezTo>
                  <a:cubicBezTo>
                    <a:pt x="2013585" y="-50137"/>
                    <a:pt x="2261235" y="-97762"/>
                    <a:pt x="2594610" y="191798"/>
                  </a:cubicBezTo>
                  <a:cubicBezTo>
                    <a:pt x="2927985" y="481358"/>
                    <a:pt x="3430905" y="1643408"/>
                    <a:pt x="3669030" y="2009168"/>
                  </a:cubicBezTo>
                  <a:cubicBezTo>
                    <a:pt x="3907155" y="2374928"/>
                    <a:pt x="3905250" y="2323493"/>
                    <a:pt x="4023360" y="2386358"/>
                  </a:cubicBezTo>
                  <a:cubicBezTo>
                    <a:pt x="4141470" y="2449223"/>
                    <a:pt x="4339590" y="2384453"/>
                    <a:pt x="4377690" y="2386358"/>
                  </a:cubicBezTo>
                  <a:cubicBezTo>
                    <a:pt x="4415790" y="2388263"/>
                    <a:pt x="4333875" y="2393025"/>
                    <a:pt x="4251960" y="2397788"/>
                  </a:cubicBez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6A1C08A-8B6E-8FD8-A27D-0BB3F7C174F1}"/>
                </a:ext>
              </a:extLst>
            </p:cNvPr>
            <p:cNvCxnSpPr/>
            <p:nvPr/>
          </p:nvCxnSpPr>
          <p:spPr>
            <a:xfrm>
              <a:off x="3120390" y="4660756"/>
              <a:ext cx="451485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841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/>
      <p:bldP spid="34" grpId="0" animBg="1"/>
      <p:bldP spid="21" grpId="0" animBg="1"/>
      <p:bldP spid="38" grpId="0" animBg="1"/>
      <p:bldP spid="37" grpId="0"/>
      <p:bldP spid="42" grpId="0"/>
      <p:bldP spid="44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173CE-349D-0FFA-8CEC-FFB16E16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9C82-4916-77C0-1969-8F2CE4FF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17282-6743-B089-FF74-C6DDB667BC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standard deviation of the sampling distribution of a statistic is known as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Standard Error</a:t>
                </a:r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𝐒𝐄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read standard error of t.</a:t>
                </a:r>
                <a:endParaRPr lang="en-IN" dirty="0"/>
              </a:p>
              <a:p>
                <a:pPr lvl="0"/>
                <a:r>
                  <a:rPr lang="en-US" dirty="0"/>
                  <a:t>It plays an important role in the theory of large samples and it forms a basis of testing of hypothesis. </a:t>
                </a:r>
              </a:p>
              <a:p>
                <a:pPr lvl="0"/>
                <a:r>
                  <a:rPr lang="en-US" dirty="0"/>
                  <a:t>The standard error of the </a:t>
                </a:r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mean</a:t>
                </a:r>
                <a:r>
                  <a:rPr lang="en-US" dirty="0"/>
                  <a:t>, or simply</a:t>
                </a:r>
                <a:r>
                  <a:rPr lang="en-US" b="1" dirty="0"/>
                  <a:t> </a:t>
                </a:r>
                <a:r>
                  <a:rPr lang="en-US" dirty="0"/>
                  <a:t>standard error, </a:t>
                </a:r>
                <a:r>
                  <a:rPr lang="en-US" b="1" dirty="0"/>
                  <a:t>indicates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how different the population</a:t>
                </a:r>
                <a:r>
                  <a:rPr lang="en-US" dirty="0"/>
                  <a:t> </a:t>
                </a:r>
                <a:r>
                  <a:rPr lang="en-US" b="1" u="sng" dirty="0">
                    <a:solidFill>
                      <a:schemeClr val="accent3">
                        <a:lumMod val="75000"/>
                      </a:schemeClr>
                    </a:solidFill>
                  </a:rPr>
                  <a:t>mean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is likely to be from a sample </a:t>
                </a:r>
                <a:r>
                  <a:rPr lang="en-US" b="1" u="sng" dirty="0">
                    <a:solidFill>
                      <a:schemeClr val="accent3">
                        <a:lumMod val="75000"/>
                      </a:schemeClr>
                    </a:solidFill>
                  </a:rPr>
                  <a:t>mean</a:t>
                </a:r>
                <a:r>
                  <a:rPr lang="en-US" dirty="0"/>
                  <a:t>. It tells you how much the sample mean would vary if you were to repeat a study using new samples from within a single population.</a:t>
                </a:r>
                <a:endParaRPr lang="en-IN" dirty="0"/>
              </a:p>
              <a:p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17282-6743-B089-FF74-C6DDB667B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3"/>
                <a:stretch>
                  <a:fillRect l="-971" r="-1074" b="-27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AAAE2-DE38-4705-AC09-C2768F01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1F48-E81B-FE3F-BA93-0E89C3DE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82A65C-19A2-05F3-F5A7-8ACA1033BF42}"/>
              </a:ext>
            </a:extLst>
          </p:cNvPr>
          <p:cNvSpPr/>
          <p:nvPr/>
        </p:nvSpPr>
        <p:spPr>
          <a:xfrm>
            <a:off x="304800" y="2438400"/>
            <a:ext cx="3670300" cy="254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Sample - 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FC847C-E00F-2E4B-B295-CFE6627C0385}"/>
              </a:ext>
            </a:extLst>
          </p:cNvPr>
          <p:cNvSpPr/>
          <p:nvPr/>
        </p:nvSpPr>
        <p:spPr>
          <a:xfrm>
            <a:off x="4260850" y="2438400"/>
            <a:ext cx="3670300" cy="254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Sample -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16C330-F228-5B12-D236-0BA1A7C86D60}"/>
              </a:ext>
            </a:extLst>
          </p:cNvPr>
          <p:cNvSpPr/>
          <p:nvPr/>
        </p:nvSpPr>
        <p:spPr>
          <a:xfrm>
            <a:off x="8216900" y="2438400"/>
            <a:ext cx="3670300" cy="254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Sample -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10378D-AB29-8401-6117-4A0950DB6949}"/>
              </a:ext>
            </a:extLst>
          </p:cNvPr>
          <p:cNvCxnSpPr/>
          <p:nvPr/>
        </p:nvCxnSpPr>
        <p:spPr>
          <a:xfrm>
            <a:off x="317500" y="5448300"/>
            <a:ext cx="3600000" cy="0"/>
          </a:xfrm>
          <a:prstGeom prst="straightConnector1">
            <a:avLst/>
          </a:prstGeom>
          <a:ln w="57150">
            <a:solidFill>
              <a:srgbClr val="B71B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CDBA8F-8600-952F-9D8B-3516C37A511F}"/>
              </a:ext>
            </a:extLst>
          </p:cNvPr>
          <p:cNvSpPr txBox="1"/>
          <p:nvPr/>
        </p:nvSpPr>
        <p:spPr>
          <a:xfrm>
            <a:off x="685800" y="880111"/>
            <a:ext cx="1057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Standard Error : Variability across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674C1-F719-BDE4-D958-6045A09884DE}"/>
              </a:ext>
            </a:extLst>
          </p:cNvPr>
          <p:cNvSpPr txBox="1"/>
          <p:nvPr/>
        </p:nvSpPr>
        <p:spPr>
          <a:xfrm>
            <a:off x="850900" y="5587999"/>
            <a:ext cx="1057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Standard Deviation : Variability within a samples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FBFF90-F0FD-7B44-3EBD-6857344E29C5}"/>
              </a:ext>
            </a:extLst>
          </p:cNvPr>
          <p:cNvCxnSpPr/>
          <p:nvPr/>
        </p:nvCxnSpPr>
        <p:spPr>
          <a:xfrm>
            <a:off x="8252050" y="5448300"/>
            <a:ext cx="3600000" cy="0"/>
          </a:xfrm>
          <a:prstGeom prst="straightConnector1">
            <a:avLst/>
          </a:prstGeom>
          <a:ln w="57150">
            <a:solidFill>
              <a:srgbClr val="B71B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2F4781-3F2C-5443-23AA-F2638367C8EF}"/>
              </a:ext>
            </a:extLst>
          </p:cNvPr>
          <p:cNvCxnSpPr/>
          <p:nvPr/>
        </p:nvCxnSpPr>
        <p:spPr>
          <a:xfrm>
            <a:off x="4283300" y="5448300"/>
            <a:ext cx="3600000" cy="0"/>
          </a:xfrm>
          <a:prstGeom prst="straightConnector1">
            <a:avLst/>
          </a:prstGeom>
          <a:ln w="57150">
            <a:solidFill>
              <a:srgbClr val="B71B1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3B1925-4CC0-3E68-CD34-76FBD1A4220B}"/>
              </a:ext>
            </a:extLst>
          </p:cNvPr>
          <p:cNvGrpSpPr/>
          <p:nvPr/>
        </p:nvGrpSpPr>
        <p:grpSpPr>
          <a:xfrm>
            <a:off x="1851343" y="1539256"/>
            <a:ext cx="8517572" cy="1798305"/>
            <a:chOff x="1851343" y="1539256"/>
            <a:chExt cx="8517572" cy="1798305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A6380D2-5F32-11CE-A21D-948156FCFBBB}"/>
                </a:ext>
              </a:extLst>
            </p:cNvPr>
            <p:cNvSpPr/>
            <p:nvPr/>
          </p:nvSpPr>
          <p:spPr>
            <a:xfrm>
              <a:off x="2000250" y="1543095"/>
              <a:ext cx="4095750" cy="1794466"/>
            </a:xfrm>
            <a:prstGeom prst="arc">
              <a:avLst>
                <a:gd name="adj1" fmla="val 10816244"/>
                <a:gd name="adj2" fmla="val 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58B6FFC-28FF-13FF-0B17-588F291C50D9}"/>
                </a:ext>
              </a:extLst>
            </p:cNvPr>
            <p:cNvSpPr/>
            <p:nvPr/>
          </p:nvSpPr>
          <p:spPr>
            <a:xfrm flipV="1">
              <a:off x="10060305" y="2335845"/>
              <a:ext cx="308610" cy="152398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7F3B461-2504-EBD4-B466-DD4C260CFE7F}"/>
                </a:ext>
              </a:extLst>
            </p:cNvPr>
            <p:cNvSpPr/>
            <p:nvPr/>
          </p:nvSpPr>
          <p:spPr>
            <a:xfrm>
              <a:off x="6123305" y="1539256"/>
              <a:ext cx="4095750" cy="1794466"/>
            </a:xfrm>
            <a:prstGeom prst="arc">
              <a:avLst>
                <a:gd name="adj1" fmla="val 10816244"/>
                <a:gd name="adj2" fmla="val 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A538251-2F1E-8139-95D7-2DC7009D34DC}"/>
                </a:ext>
              </a:extLst>
            </p:cNvPr>
            <p:cNvSpPr/>
            <p:nvPr/>
          </p:nvSpPr>
          <p:spPr>
            <a:xfrm flipV="1">
              <a:off x="5963285" y="2314238"/>
              <a:ext cx="308610" cy="152398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EC683D8-33EC-E8B3-60FF-099F201D6ABB}"/>
                </a:ext>
              </a:extLst>
            </p:cNvPr>
            <p:cNvSpPr/>
            <p:nvPr/>
          </p:nvSpPr>
          <p:spPr>
            <a:xfrm flipV="1">
              <a:off x="1851343" y="2336143"/>
              <a:ext cx="308610" cy="152398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9775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03D64-08E6-D966-9773-39D851C1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315-53A5-9AAD-5773-2F86CE1F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BA62-5E12-2E53-FB29-4DAAA8AB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28675"/>
            <a:ext cx="11929641" cy="5797855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  <a:p>
            <a:pPr lvl="1"/>
            <a:r>
              <a:rPr lang="en-US" dirty="0"/>
              <a:t>In a random sample of 200 students, the mean math score is 550.</a:t>
            </a:r>
          </a:p>
          <a:p>
            <a:pPr lvl="1"/>
            <a:r>
              <a:rPr lang="en-US" dirty="0"/>
              <a:t>Suppose, </a:t>
            </a:r>
            <a:r>
              <a:rPr lang="en-US" b="1" dirty="0"/>
              <a:t>standard deviation</a:t>
            </a:r>
            <a:r>
              <a:rPr lang="en-US" dirty="0"/>
              <a:t> of the math scores is 180. </a:t>
            </a:r>
          </a:p>
          <a:p>
            <a:pPr lvl="2"/>
            <a:r>
              <a:rPr lang="en-US" dirty="0"/>
              <a:t>This number reflects on average how much each score differs from the sample mean score of 550.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standard error</a:t>
            </a:r>
            <a:r>
              <a:rPr lang="en-US" dirty="0"/>
              <a:t> of the math scores, tells you how much the sample mean score of 550 differs from other sample mean scores.</a:t>
            </a:r>
          </a:p>
          <a:p>
            <a:pPr lvl="2"/>
            <a:endParaRPr lang="en-IN" dirty="0"/>
          </a:p>
          <a:p>
            <a:pPr marL="0" lvl="0" indent="0">
              <a:buNone/>
            </a:pPr>
            <a:r>
              <a:rPr lang="en-IN" dirty="0"/>
              <a:t>	</a:t>
            </a:r>
          </a:p>
          <a:p>
            <a:pPr lvl="0"/>
            <a:endParaRPr lang="en-US" b="1" dirty="0"/>
          </a:p>
          <a:p>
            <a:pPr lvl="1"/>
            <a:endParaRPr lang="en-IN" dirty="0"/>
          </a:p>
          <a:p>
            <a:endParaRPr lang="en-IN" dirty="0"/>
          </a:p>
          <a:p>
            <a:pPr lvl="0"/>
            <a:endParaRPr lang="en-IN" dirty="0"/>
          </a:p>
          <a:p>
            <a:pPr lvl="0">
              <a:lnSpc>
                <a:spcPct val="14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695EF-0476-5916-C65F-EB586D9AC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1B71-1853-7FC5-267A-63AC50CD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DD43C-2F33-762C-82E8-1818F0AC0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r>
                  <a:rPr lang="en-IN" dirty="0"/>
                  <a:t>How to calculate ?</a:t>
                </a:r>
              </a:p>
              <a:p>
                <a:pPr lvl="1"/>
                <a:r>
                  <a:rPr lang="en-US" dirty="0"/>
                  <a:t>find the square root of your sample size (</a:t>
                </a:r>
                <a:r>
                  <a:rPr lang="en-US" i="1" dirty="0"/>
                  <a:t>n</a:t>
                </a:r>
                <a:r>
                  <a:rPr lang="en-US" dirty="0"/>
                  <a:t>).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200 </m:t>
                        </m:r>
                      </m:e>
                    </m:rad>
                    <m:r>
                      <a:rPr lang="en-IN" i="1">
                        <a:latin typeface="Cambria Math" panose="02040503050406030204" pitchFamily="18" charset="0"/>
                      </a:rPr>
                      <m:t>=14.1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Next, divide the sample standard deviation by the number you found in above step.</a:t>
                </a:r>
              </a:p>
              <a:p>
                <a:pPr marL="457200" lvl="1" indent="0">
                  <a:buNone/>
                </a:pPr>
                <a:r>
                  <a:rPr lang="en-IN" b="0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14.1</m:t>
                        </m:r>
                      </m:den>
                    </m:f>
                    <m:r>
                      <a:rPr lang="en-IN" b="0" i="0" smtClean="0">
                        <a:latin typeface="Cambria Math" panose="02040503050406030204" pitchFamily="18" charset="0"/>
                      </a:rPr>
                      <m:t>=12.8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	</a:t>
                </a:r>
                <a:endParaRPr lang="en-IN" dirty="0"/>
              </a:p>
              <a:p>
                <a:pPr marL="457200" lvl="1" indent="0">
                  <a:buNone/>
                </a:pPr>
                <a:endParaRPr lang="en-IN" dirty="0"/>
              </a:p>
              <a:p>
                <a:pPr marL="0" lvl="0" indent="0">
                  <a:buNone/>
                </a:pPr>
                <a:r>
                  <a:rPr lang="en-IN" dirty="0"/>
                  <a:t>	</a:t>
                </a:r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lvl="0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DD43C-2F33-762C-82E8-1818F0AC0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B6C264-F2BF-284C-A776-F1E22581DBE8}"/>
              </a:ext>
            </a:extLst>
          </p:cNvPr>
          <p:cNvSpPr/>
          <p:nvPr/>
        </p:nvSpPr>
        <p:spPr>
          <a:xfrm>
            <a:off x="8778240" y="1131570"/>
            <a:ext cx="2983230" cy="15087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  <a:p>
            <a:pPr algn="ctr"/>
            <a:r>
              <a:rPr lang="en-US" sz="2800" dirty="0"/>
              <a:t>Sample size : 200</a:t>
            </a:r>
          </a:p>
          <a:p>
            <a:pPr algn="ctr"/>
            <a:r>
              <a:rPr lang="en-US" sz="2800" dirty="0"/>
              <a:t>Mean : 500</a:t>
            </a:r>
          </a:p>
          <a:p>
            <a:pPr algn="ctr"/>
            <a:r>
              <a:rPr lang="en-US" sz="2800" dirty="0"/>
              <a:t>SD : 180</a:t>
            </a:r>
          </a:p>
          <a:p>
            <a:pPr algn="ctr"/>
            <a:endParaRPr lang="en-IN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AC7E13-9425-A6AB-45FA-2D09F8C9663A}"/>
              </a:ext>
            </a:extLst>
          </p:cNvPr>
          <p:cNvSpPr/>
          <p:nvPr/>
        </p:nvSpPr>
        <p:spPr>
          <a:xfrm>
            <a:off x="416929" y="5170170"/>
            <a:ext cx="11035931" cy="7112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Note : SE formula may change. That is depends on context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19561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7CE11-3B44-A2D8-E300-C413F8F5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45C21-44ED-BBB2-E9D9-E44603639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is any statistic, for large sample, then test statistics</a:t>
                </a:r>
              </a:p>
              <a:p>
                <a:pPr marL="457200" lvl="1" indent="0">
                  <a:buNone/>
                </a:pPr>
                <a:endParaRPr lang="en-IN" dirty="0"/>
              </a:p>
              <a:p>
                <a:pPr marL="0" lvl="0" indent="0">
                  <a:buNone/>
                </a:pPr>
                <a:r>
                  <a:rPr lang="en-IN" dirty="0"/>
                  <a:t>	</a:t>
                </a:r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145C21-44ED-BBB2-E9D9-E44603639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4169D46-15CA-0B69-F30B-41F4FA74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Statistics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41BF30-8B52-BF10-8AC6-5D260D64EC83}"/>
                  </a:ext>
                </a:extLst>
              </p:cNvPr>
              <p:cNvSpPr txBox="1"/>
              <p:nvPr/>
            </p:nvSpPr>
            <p:spPr>
              <a:xfrm>
                <a:off x="508000" y="3060700"/>
                <a:ext cx="2171700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41BF30-8B52-BF10-8AC6-5D260D64E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3060700"/>
                <a:ext cx="2171700" cy="989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62FD98-663A-95AA-2253-04BBF36B0F27}"/>
                  </a:ext>
                </a:extLst>
              </p:cNvPr>
              <p:cNvSpPr txBox="1"/>
              <p:nvPr/>
            </p:nvSpPr>
            <p:spPr>
              <a:xfrm>
                <a:off x="2438400" y="3293809"/>
                <a:ext cx="1689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62FD98-663A-95AA-2253-04BBF36B0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293809"/>
                <a:ext cx="16891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534EA9A-67B5-034C-4056-9952817D164C}"/>
              </a:ext>
            </a:extLst>
          </p:cNvPr>
          <p:cNvSpPr txBox="1"/>
          <p:nvPr/>
        </p:nvSpPr>
        <p:spPr>
          <a:xfrm>
            <a:off x="4322456" y="2127553"/>
            <a:ext cx="305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Expected value of t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A696C-791C-87FE-14E3-86C725D210C0}"/>
              </a:ext>
            </a:extLst>
          </p:cNvPr>
          <p:cNvSpPr txBox="1"/>
          <p:nvPr/>
        </p:nvSpPr>
        <p:spPr>
          <a:xfrm>
            <a:off x="4104640" y="4398911"/>
            <a:ext cx="305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Standard error of t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C48D18-D6B9-3472-E2F2-1A0B26B073AF}"/>
              </a:ext>
            </a:extLst>
          </p:cNvPr>
          <p:cNvGrpSpPr/>
          <p:nvPr/>
        </p:nvGrpSpPr>
        <p:grpSpPr>
          <a:xfrm>
            <a:off x="2011504" y="2322969"/>
            <a:ext cx="2302583" cy="736595"/>
            <a:chOff x="7522636" y="2129710"/>
            <a:chExt cx="2302583" cy="736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4BBD71-1F89-771B-321F-6B2EFE95DE60}"/>
                </a:ext>
              </a:extLst>
            </p:cNvPr>
            <p:cNvGrpSpPr/>
            <p:nvPr/>
          </p:nvGrpSpPr>
          <p:grpSpPr>
            <a:xfrm>
              <a:off x="7596716" y="2218951"/>
              <a:ext cx="2114550" cy="533302"/>
              <a:chOff x="7596716" y="2218951"/>
              <a:chExt cx="2114550" cy="53330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AB6A1C0-66F2-40EB-E9A8-63B99B902952}"/>
                  </a:ext>
                </a:extLst>
              </p:cNvPr>
              <p:cNvCxnSpPr/>
              <p:nvPr/>
            </p:nvCxnSpPr>
            <p:spPr>
              <a:xfrm>
                <a:off x="7620000" y="2218951"/>
                <a:ext cx="0" cy="5333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C2A1495-1CC6-7409-49F7-1D50F08E53F7}"/>
                  </a:ext>
                </a:extLst>
              </p:cNvPr>
              <p:cNvCxnSpPr/>
              <p:nvPr/>
            </p:nvCxnSpPr>
            <p:spPr>
              <a:xfrm>
                <a:off x="7596716" y="2222500"/>
                <a:ext cx="21145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E87FAC8-EBE1-FE9F-246C-35B77AFE567C}"/>
                </a:ext>
              </a:extLst>
            </p:cNvPr>
            <p:cNvSpPr/>
            <p:nvPr/>
          </p:nvSpPr>
          <p:spPr>
            <a:xfrm rot="5400000">
              <a:off x="9668931" y="2168149"/>
              <a:ext cx="194727" cy="11784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BAFFCF7-8F72-1F71-C380-C7CB245DE6E5}"/>
                </a:ext>
              </a:extLst>
            </p:cNvPr>
            <p:cNvSpPr/>
            <p:nvPr/>
          </p:nvSpPr>
          <p:spPr>
            <a:xfrm rot="10800000">
              <a:off x="7522636" y="2748456"/>
              <a:ext cx="194727" cy="11784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A4627B-CD21-EB3C-7A66-610DCC19CA51}"/>
              </a:ext>
            </a:extLst>
          </p:cNvPr>
          <p:cNvGrpSpPr/>
          <p:nvPr/>
        </p:nvGrpSpPr>
        <p:grpSpPr>
          <a:xfrm flipV="1">
            <a:off x="1778573" y="4024251"/>
            <a:ext cx="2302583" cy="736595"/>
            <a:chOff x="7522636" y="2129710"/>
            <a:chExt cx="2302583" cy="7365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5E403D-FD93-D468-5944-0B64306A51AF}"/>
                </a:ext>
              </a:extLst>
            </p:cNvPr>
            <p:cNvGrpSpPr/>
            <p:nvPr/>
          </p:nvGrpSpPr>
          <p:grpSpPr>
            <a:xfrm>
              <a:off x="7596716" y="2218951"/>
              <a:ext cx="2114550" cy="533302"/>
              <a:chOff x="7596716" y="2218951"/>
              <a:chExt cx="2114550" cy="53330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7DDB738-9D1A-79AD-A820-92EFB3C7F139}"/>
                  </a:ext>
                </a:extLst>
              </p:cNvPr>
              <p:cNvCxnSpPr/>
              <p:nvPr/>
            </p:nvCxnSpPr>
            <p:spPr>
              <a:xfrm>
                <a:off x="7620000" y="2218951"/>
                <a:ext cx="0" cy="53330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0F5ED9-478D-84FF-7C58-0BC726FBB74B}"/>
                  </a:ext>
                </a:extLst>
              </p:cNvPr>
              <p:cNvCxnSpPr/>
              <p:nvPr/>
            </p:nvCxnSpPr>
            <p:spPr>
              <a:xfrm>
                <a:off x="7596716" y="2222500"/>
                <a:ext cx="21145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738EE60-5692-7853-2ACD-F583C8A67231}"/>
                </a:ext>
              </a:extLst>
            </p:cNvPr>
            <p:cNvSpPr/>
            <p:nvPr/>
          </p:nvSpPr>
          <p:spPr>
            <a:xfrm rot="5400000">
              <a:off x="9668931" y="2168149"/>
              <a:ext cx="194727" cy="11784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DAFC16-274C-E2DB-4C68-708D6A946292}"/>
                </a:ext>
              </a:extLst>
            </p:cNvPr>
            <p:cNvSpPr/>
            <p:nvPr/>
          </p:nvSpPr>
          <p:spPr>
            <a:xfrm rot="10800000">
              <a:off x="7522636" y="2748456"/>
              <a:ext cx="194727" cy="117849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72F5B0-DAB9-3EC2-B728-080B43861124}"/>
              </a:ext>
            </a:extLst>
          </p:cNvPr>
          <p:cNvSpPr txBox="1"/>
          <p:nvPr/>
        </p:nvSpPr>
        <p:spPr>
          <a:xfrm>
            <a:off x="4081156" y="3070144"/>
            <a:ext cx="37210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normally distributed with </a:t>
            </a:r>
          </a:p>
          <a:p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mean 0 and variance 1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5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9A005-B07B-AC45-E1C1-1743FF18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F4A1F-B9C9-A361-245C-6F667B7AF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28675"/>
            <a:ext cx="11929641" cy="5797855"/>
          </a:xfrm>
        </p:spPr>
        <p:txBody>
          <a:bodyPr/>
          <a:lstStyle/>
          <a:p>
            <a:pPr lvl="0"/>
            <a:r>
              <a:rPr lang="en-US" dirty="0"/>
              <a:t>The confidence interval is the </a:t>
            </a:r>
            <a:r>
              <a:rPr lang="en-US" b="1" dirty="0">
                <a:solidFill>
                  <a:srgbClr val="FF0000"/>
                </a:solidFill>
              </a:rPr>
              <a:t>range of values that you expect your estimate to fall between a certain percentage of the time if you run your experiment again</a:t>
            </a:r>
            <a:r>
              <a:rPr lang="en-US" dirty="0"/>
              <a:t> or re-sample from the population in the same way.</a:t>
            </a:r>
          </a:p>
          <a:p>
            <a:pPr lvl="0"/>
            <a:r>
              <a:rPr lang="en-US" b="1" dirty="0">
                <a:solidFill>
                  <a:srgbClr val="FF0000"/>
                </a:solidFill>
              </a:rPr>
              <a:t>Confidence</a:t>
            </a:r>
            <a:r>
              <a:rPr lang="en-US" dirty="0"/>
              <a:t>, in statistics, is another way to describe probability. </a:t>
            </a:r>
          </a:p>
          <a:p>
            <a:pPr lvl="0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  <a:p>
            <a:pPr lvl="1"/>
            <a:r>
              <a:rPr lang="en-US" dirty="0"/>
              <a:t>If you construct a confidence interval with a 95% confidence level, you are confident that 95 out of 100 times the estimate will fall between the upper and lower values specified by the confidence interval.</a:t>
            </a:r>
            <a:endParaRPr lang="en-IN" dirty="0"/>
          </a:p>
          <a:p>
            <a:pPr marL="0" lvl="0" indent="0">
              <a:buNone/>
            </a:pPr>
            <a:r>
              <a:rPr lang="en-IN" dirty="0"/>
              <a:t>	</a:t>
            </a:r>
          </a:p>
          <a:p>
            <a:pPr lvl="0"/>
            <a:endParaRPr lang="en-US" b="1" dirty="0"/>
          </a:p>
          <a:p>
            <a:pPr lvl="1"/>
            <a:endParaRPr lang="en-IN" dirty="0"/>
          </a:p>
          <a:p>
            <a:endParaRPr lang="en-IN" dirty="0"/>
          </a:p>
          <a:p>
            <a:pPr marL="0" lvl="0" indent="0">
              <a:buNone/>
            </a:pPr>
            <a:endParaRPr lang="en-IN" dirty="0"/>
          </a:p>
          <a:p>
            <a:pPr lvl="0">
              <a:lnSpc>
                <a:spcPct val="145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0495D-E00F-39D5-25EB-71EFB9AC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Limit or Confidence Interval  </a:t>
            </a:r>
          </a:p>
        </p:txBody>
      </p:sp>
    </p:spTree>
    <p:extLst>
      <p:ext uri="{BB962C8B-B14F-4D97-AF65-F5344CB8AC3E}">
        <p14:creationId xmlns:p14="http://schemas.microsoft.com/office/powerpoint/2010/main" val="39898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37620-1231-6398-D9FC-3D4DE7438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81EBA-F4BD-A005-FDCC-061292498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Apply test statistic.</a:t>
                </a:r>
                <a:endParaRPr lang="en-IN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critical region.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Conclusion.</a:t>
                </a: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US" b="1" dirty="0"/>
              </a:p>
              <a:p>
                <a:pPr lvl="1">
                  <a:lnSpc>
                    <a:spcPct val="200000"/>
                  </a:lnSpc>
                </a:pPr>
                <a:endParaRPr lang="en-IN" dirty="0"/>
              </a:p>
              <a:p>
                <a:pPr>
                  <a:lnSpc>
                    <a:spcPct val="200000"/>
                  </a:lnSpc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IN" dirty="0"/>
              </a:p>
              <a:p>
                <a:pPr lvl="0">
                  <a:lnSpc>
                    <a:spcPct val="2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581EBA-F4BD-A005-FDCC-061292498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C03188-612C-5E29-7F4F-E722B24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Testing of Statistical Hypothesis  </a:t>
            </a:r>
          </a:p>
        </p:txBody>
      </p:sp>
    </p:spTree>
    <p:extLst>
      <p:ext uri="{BB962C8B-B14F-4D97-AF65-F5344CB8AC3E}">
        <p14:creationId xmlns:p14="http://schemas.microsoft.com/office/powerpoint/2010/main" val="27682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1828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7249100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5 - Continue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F – Test for Ratio of Variances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Chi – Square Test : Goodness of Fit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Chi – Square Test : Independence of Attributes</a:t>
            </a:r>
          </a:p>
        </p:txBody>
      </p:sp>
    </p:spTree>
    <p:extLst>
      <p:ext uri="{BB962C8B-B14F-4D97-AF65-F5344CB8AC3E}">
        <p14:creationId xmlns:p14="http://schemas.microsoft.com/office/powerpoint/2010/main" val="16928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C019-6AF6-DBFE-6623-F0E5C7F0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DE4A5-57E0-3034-4DFA-7BEA368D6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r>
                  <a:rPr lang="en-US" dirty="0"/>
                  <a:t>Compare the computed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dirty="0"/>
                  <a:t> with critical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</m:sub>
                        </m:sSub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significant difference. </a:t>
                </a:r>
              </a:p>
              <a:p>
                <a:endParaRPr lang="en-US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0000"/>
                    </a:solidFill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no significant difference.</a:t>
                </a:r>
              </a:p>
              <a:p>
                <a:endParaRPr lang="en-IN" dirty="0"/>
              </a:p>
              <a:p>
                <a:r>
                  <a:rPr lang="en-US" dirty="0"/>
                  <a:t>Note that, </a:t>
                </a:r>
                <a:r>
                  <a:rPr lang="en-US" b="1" dirty="0">
                    <a:solidFill>
                      <a:srgbClr val="FF000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rejected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 without mentioning any level of significance.</a:t>
                </a: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1DE4A5-57E0-3034-4DFA-7BEA368D6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1074" b="-27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60B8D3A-ABC4-6B82-2697-C2D9F62D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Limit or Confidence Interval  </a:t>
            </a:r>
          </a:p>
        </p:txBody>
      </p:sp>
    </p:spTree>
    <p:extLst>
      <p:ext uri="{BB962C8B-B14F-4D97-AF65-F5344CB8AC3E}">
        <p14:creationId xmlns:p14="http://schemas.microsoft.com/office/powerpoint/2010/main" val="80171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FDB39-2623-8D97-A7F2-0B98FDF5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EBF8-90FE-32AD-5FF1-5BAA109C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2</a:t>
            </a:r>
            <a:br>
              <a:rPr lang="en-US" dirty="0"/>
            </a:br>
            <a:r>
              <a:rPr lang="en-US" dirty="0"/>
              <a:t>Test of Significance of Mean</a:t>
            </a:r>
            <a:br>
              <a:rPr lang="en-US" dirty="0"/>
            </a:br>
            <a:r>
              <a:rPr lang="en-US" sz="1800" b="0" kern="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Test for Variables for Large Samples</a:t>
            </a:r>
            <a:endParaRPr lang="en-IN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360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BA3A-C690-CBE1-BB39-337FFC91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425D-5AC6-8B07-893D-4E8BFAFE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a </a:t>
                </a:r>
                <a:r>
                  <a:rPr lang="en-US" b="1" dirty="0"/>
                  <a:t>Sample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</a:t>
                </a:r>
                <a:r>
                  <a:rPr lang="en-US" b="1" dirty="0"/>
                  <a:t>size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SD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s</a:t>
                </a:r>
                <a:r>
                  <a:rPr lang="en-US" dirty="0"/>
                  <a:t> taken from the </a:t>
                </a:r>
                <a:r>
                  <a:rPr lang="en-US" b="1" dirty="0"/>
                  <a:t>population</a:t>
                </a:r>
                <a:r>
                  <a:rPr lang="en-US" dirty="0"/>
                  <a:t> with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SD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and population mean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In this test,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/>
              <p:nvPr/>
            </p:nvSpPr>
            <p:spPr>
              <a:xfrm>
                <a:off x="2675573" y="4243917"/>
                <a:ext cx="6155054" cy="2210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; 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unknown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73" y="4243917"/>
                <a:ext cx="6155054" cy="2210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D31A-F55C-87C2-54D5-CE3C2E66C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0366-851C-2700-31F6-788A8A5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Test Statistics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Formula for Test Statistics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not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/>
              <p:nvPr/>
            </p:nvSpPr>
            <p:spPr>
              <a:xfrm>
                <a:off x="5753100" y="2324588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𝛔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2324588"/>
                <a:ext cx="2320290" cy="1517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/>
              <p:nvPr/>
            </p:nvSpPr>
            <p:spPr>
              <a:xfrm>
                <a:off x="5753100" y="4694408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4694408"/>
                <a:ext cx="2320290" cy="1517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3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C3976-5D4E-A8D7-5DF9-07D4EB04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377C-8395-7216-6612-FFE52EC5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Confidence Limits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Confidence 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sub>
                    </m:sSub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𝐒𝐄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45000"/>
                  </a:lnSpc>
                </a:pPr>
                <a:endParaRPr lang="en-US" b="1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b="1" dirty="0"/>
                  <a:t>     </a:t>
                </a:r>
                <a:r>
                  <a:rPr lang="en-US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Critical value at level of Significance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0"/>
                <a:ext cx="11929643" cy="315448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be the length of a life of certain computer is approximately normally distributed with mean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/>
                  <a:t> days and standard deviation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dirty="0"/>
                  <a:t> days. If a random sample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computers have an average life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788</m:t>
                    </m:r>
                  </m:oMath>
                </a14:m>
                <a:r>
                  <a:rPr lang="en-US" dirty="0"/>
                  <a:t> days, test the null hypothesis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≠800</m:t>
                    </m:r>
                  </m:oMath>
                </a14:m>
                <a:r>
                  <a:rPr lang="en-US" dirty="0"/>
                  <a:t> days 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5 %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US" dirty="0"/>
                  <a:t>  level of significance.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=1.96  ;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0.15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=1.45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0"/>
                <a:ext cx="11929643" cy="3154488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416236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909476-F964-525E-CBE6-14DCA234ED3C}"/>
                  </a:ext>
                </a:extLst>
              </p:cNvPr>
              <p:cNvSpPr/>
              <p:nvPr/>
            </p:nvSpPr>
            <p:spPr>
              <a:xfrm>
                <a:off x="1721513" y="4181447"/>
                <a:ext cx="321624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: 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L.O.S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5%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909476-F964-525E-CBE6-14DCA234E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13" y="4181447"/>
                <a:ext cx="3216247" cy="523220"/>
              </a:xfrm>
              <a:prstGeom prst="rect">
                <a:avLst/>
              </a:prstGeom>
              <a:blipFill>
                <a:blip r:embed="rId3"/>
                <a:stretch>
                  <a:fillRect l="-378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717037" y="494180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7" y="4941808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/>
              <p:nvPr/>
            </p:nvSpPr>
            <p:spPr>
              <a:xfrm>
                <a:off x="4476128" y="494180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28" y="4941808"/>
                <a:ext cx="2346243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1717036" y="5622907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6" y="5622907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/>
              <p:nvPr/>
            </p:nvSpPr>
            <p:spPr>
              <a:xfrm>
                <a:off x="4358335" y="5622907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35" y="5622907"/>
                <a:ext cx="2346243" cy="523220"/>
              </a:xfrm>
              <a:prstGeom prst="rect">
                <a:avLst/>
              </a:prstGeom>
              <a:blipFill>
                <a:blip r:embed="rId7"/>
                <a:stretch>
                  <a:fillRect t="-11628" r="-2857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3" grpId="0"/>
      <p:bldP spid="7" grpId="0"/>
      <p:bldP spid="8" grpId="0"/>
      <p:bldP spid="9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0FDA84-5501-2579-F2D3-C9D6B7CD93EE}"/>
                  </a:ext>
                </a:extLst>
              </p:cNvPr>
              <p:cNvSpPr/>
              <p:nvPr/>
            </p:nvSpPr>
            <p:spPr>
              <a:xfrm>
                <a:off x="182909" y="131875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0FDA84-5501-2579-F2D3-C9D6B7CD9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31875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E29AEF-58B0-FB5E-14E8-B1F5F0BC428A}"/>
                  </a:ext>
                </a:extLst>
              </p:cNvPr>
              <p:cNvSpPr/>
              <p:nvPr/>
            </p:nvSpPr>
            <p:spPr>
              <a:xfrm>
                <a:off x="968457" y="1317114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E29AEF-58B0-FB5E-14E8-B1F5F0BC4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317114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92C4DC-9BE6-991E-0148-8066E94C54E8}"/>
                  </a:ext>
                </a:extLst>
              </p:cNvPr>
              <p:cNvSpPr/>
              <p:nvPr/>
            </p:nvSpPr>
            <p:spPr>
              <a:xfrm>
                <a:off x="189894" y="303018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92C4DC-9BE6-991E-0148-8066E94C5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303018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7FC082-74B1-46C6-21D2-4FED800B30EC}"/>
                  </a:ext>
                </a:extLst>
              </p:cNvPr>
              <p:cNvSpPr/>
              <p:nvPr/>
            </p:nvSpPr>
            <p:spPr>
              <a:xfrm>
                <a:off x="182909" y="217610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7FC082-74B1-46C6-21D2-4FED800B3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217610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46BB8F-A22E-230E-370B-7ACF251A9EE2}"/>
                  </a:ext>
                </a:extLst>
              </p:cNvPr>
              <p:cNvSpPr/>
              <p:nvPr/>
            </p:nvSpPr>
            <p:spPr>
              <a:xfrm>
                <a:off x="968457" y="217446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46BB8F-A22E-230E-370B-7ACF251A9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2174468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ABD469-89F1-61BC-8132-68988D015944}"/>
                  </a:ext>
                </a:extLst>
              </p:cNvPr>
              <p:cNvSpPr/>
              <p:nvPr/>
            </p:nvSpPr>
            <p:spPr>
              <a:xfrm>
                <a:off x="132743" y="729587"/>
                <a:ext cx="29533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L.O.S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ABD469-89F1-61BC-8132-68988D015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2953357" cy="523220"/>
              </a:xfrm>
              <a:prstGeom prst="rect">
                <a:avLst/>
              </a:prstGeom>
              <a:blipFill>
                <a:blip r:embed="rId7"/>
                <a:stretch>
                  <a:fillRect l="-433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07B1B5D-BB78-1F78-4B7D-357703AD554B}"/>
              </a:ext>
            </a:extLst>
          </p:cNvPr>
          <p:cNvSpPr/>
          <p:nvPr/>
        </p:nvSpPr>
        <p:spPr>
          <a:xfrm>
            <a:off x="3314700" y="2174468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89895" y="391983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919835"/>
                <a:ext cx="1318866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312475-E688-6084-B680-339D0F25FABB}"/>
                  </a:ext>
                </a:extLst>
              </p:cNvPr>
              <p:cNvSpPr txBox="1"/>
              <p:nvPr/>
            </p:nvSpPr>
            <p:spPr>
              <a:xfrm>
                <a:off x="1063328" y="371409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312475-E688-6084-B680-339D0F25F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714095"/>
                <a:ext cx="2320290" cy="1517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8873DC7-CD45-6969-942A-A2059FDDF2F5}"/>
              </a:ext>
            </a:extLst>
          </p:cNvPr>
          <p:cNvGrpSpPr/>
          <p:nvPr/>
        </p:nvGrpSpPr>
        <p:grpSpPr>
          <a:xfrm>
            <a:off x="9703066" y="695829"/>
            <a:ext cx="2372597" cy="2458851"/>
            <a:chOff x="9703066" y="695829"/>
            <a:chExt cx="2372597" cy="2458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488848-7613-F211-B9F6-1714F89B8EA5}"/>
                    </a:ext>
                  </a:extLst>
                </p:cNvPr>
                <p:cNvSpPr/>
                <p:nvPr/>
              </p:nvSpPr>
              <p:spPr>
                <a:xfrm>
                  <a:off x="9729420" y="69582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488848-7613-F211-B9F6-1714F89B8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420" y="695829"/>
                  <a:ext cx="2346243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C18EC7F-D29C-9729-B2A2-39E8F1B03153}"/>
                    </a:ext>
                  </a:extLst>
                </p:cNvPr>
                <p:cNvSpPr/>
                <p:nvPr/>
              </p:nvSpPr>
              <p:spPr>
                <a:xfrm>
                  <a:off x="9729419" y="198624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C18EC7F-D29C-9729-B2A2-39E8F1B031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419" y="1986249"/>
                  <a:ext cx="2346243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26F570-F4B3-5330-C4ED-CEA06C06A7D1}"/>
                    </a:ext>
                  </a:extLst>
                </p:cNvPr>
                <p:cNvSpPr/>
                <p:nvPr/>
              </p:nvSpPr>
              <p:spPr>
                <a:xfrm>
                  <a:off x="9729419" y="134103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26F570-F4B3-5330-C4ED-CEA06C06A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419" y="1341039"/>
                  <a:ext cx="2346243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96EEDDA-19F9-DD76-44E5-69C7F256221B}"/>
                    </a:ext>
                  </a:extLst>
                </p:cNvPr>
                <p:cNvSpPr/>
                <p:nvPr/>
              </p:nvSpPr>
              <p:spPr>
                <a:xfrm>
                  <a:off x="9703066" y="2631460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=788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96EEDDA-19F9-DD76-44E5-69C7F25622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066" y="2631460"/>
                  <a:ext cx="2346243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12791" r="-2857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3280410" y="3707149"/>
                <a:ext cx="2320290" cy="1596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800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3707149"/>
                <a:ext cx="2320290" cy="15967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/>
              <p:nvPr/>
            </p:nvSpPr>
            <p:spPr>
              <a:xfrm>
                <a:off x="3086100" y="552153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521534"/>
                <a:ext cx="23202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1C0F-0253-8463-FB5A-6CF0C35D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A8CE-7D7C-AD50-0E37-15A04F72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53A0DD-2C97-D7F3-0D1E-9D988AFB38EB}"/>
                  </a:ext>
                </a:extLst>
              </p:cNvPr>
              <p:cNvSpPr/>
              <p:nvPr/>
            </p:nvSpPr>
            <p:spPr>
              <a:xfrm>
                <a:off x="132743" y="729587"/>
                <a:ext cx="29647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L.O.S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53A0DD-2C97-D7F3-0D1E-9D988AFB3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2964787" cy="523220"/>
              </a:xfrm>
              <a:prstGeom prst="rect">
                <a:avLst/>
              </a:prstGeom>
              <a:blipFill>
                <a:blip r:embed="rId2"/>
                <a:stretch>
                  <a:fillRect l="-432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E9EF37-0890-0CD5-A471-46488E4DC0C1}"/>
                  </a:ext>
                </a:extLst>
              </p:cNvPr>
              <p:cNvSpPr txBox="1"/>
              <p:nvPr/>
            </p:nvSpPr>
            <p:spPr>
              <a:xfrm>
                <a:off x="101546" y="134958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E9EF37-0890-0CD5-A471-46488E4D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" y="1349584"/>
                <a:ext cx="232029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725B88F-E406-AABC-0AF9-1D86FB1521BD}"/>
              </a:ext>
            </a:extLst>
          </p:cNvPr>
          <p:cNvSpPr/>
          <p:nvPr/>
        </p:nvSpPr>
        <p:spPr>
          <a:xfrm>
            <a:off x="132743" y="210246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A400C9-FFA2-54D2-61A4-30695BCD004D}"/>
                  </a:ext>
                </a:extLst>
              </p:cNvPr>
              <p:cNvSpPr txBox="1"/>
              <p:nvPr/>
            </p:nvSpPr>
            <p:spPr>
              <a:xfrm>
                <a:off x="10105" y="280962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A400C9-FFA2-54D2-61A4-30695BCD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2809626"/>
                <a:ext cx="23774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62DBE-2758-9688-8E4A-962C267A14C2}"/>
                  </a:ext>
                </a:extLst>
              </p:cNvPr>
              <p:cNvSpPr txBox="1"/>
              <p:nvPr/>
            </p:nvSpPr>
            <p:spPr>
              <a:xfrm>
                <a:off x="2595191" y="2775336"/>
                <a:ext cx="2624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=1.96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62DBE-2758-9688-8E4A-962C267A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91" y="2775336"/>
                <a:ext cx="26245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313987-A5AD-363F-B3BC-B28401E9530A}"/>
                  </a:ext>
                </a:extLst>
              </p:cNvPr>
              <p:cNvSpPr txBox="1"/>
              <p:nvPr/>
            </p:nvSpPr>
            <p:spPr>
              <a:xfrm>
                <a:off x="2203222" y="278782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313987-A5AD-363F-B3BC-B28401E95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22" y="2787827"/>
                <a:ext cx="5743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29A1C2-E73F-9E1F-E23F-01DF946533DF}"/>
                  </a:ext>
                </a:extLst>
              </p:cNvPr>
              <p:cNvSpPr txBox="1"/>
              <p:nvPr/>
            </p:nvSpPr>
            <p:spPr>
              <a:xfrm>
                <a:off x="199044" y="352265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29A1C2-E73F-9E1F-E23F-01DF9465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44" y="3522655"/>
                <a:ext cx="2217420" cy="523220"/>
              </a:xfrm>
              <a:prstGeom prst="rect">
                <a:avLst/>
              </a:prstGeom>
              <a:blipFill>
                <a:blip r:embed="rId7"/>
                <a:stretch>
                  <a:fillRect l="-578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D8A8EDF-87CB-BB3D-FF50-494525D279E9}"/>
              </a:ext>
            </a:extLst>
          </p:cNvPr>
          <p:cNvSpPr txBox="1"/>
          <p:nvPr/>
        </p:nvSpPr>
        <p:spPr>
          <a:xfrm>
            <a:off x="199043" y="4164534"/>
            <a:ext cx="115052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insufficient evidence to suggest that the mean life differs from 800   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days at this level.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9A5A98-C6E7-184D-5EDD-83C034B58C48}"/>
                  </a:ext>
                </a:extLst>
              </p:cNvPr>
              <p:cNvSpPr txBox="1"/>
              <p:nvPr/>
            </p:nvSpPr>
            <p:spPr>
              <a:xfrm>
                <a:off x="9555480" y="701571"/>
                <a:ext cx="2624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9A5A98-C6E7-184D-5EDD-83C034B58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480" y="701571"/>
                <a:ext cx="26245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8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0D80-24BB-8B63-BEAF-B84CE1D7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5550-DCD0-B8E2-E8C2-60B0435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258C60-8CD3-BE93-431A-1E264C534F58}"/>
                  </a:ext>
                </a:extLst>
              </p:cNvPr>
              <p:cNvSpPr/>
              <p:nvPr/>
            </p:nvSpPr>
            <p:spPr>
              <a:xfrm>
                <a:off x="182909" y="131875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258C60-8CD3-BE93-431A-1E264C534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31875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921BA-F0C2-B920-819E-F4877D85326F}"/>
                  </a:ext>
                </a:extLst>
              </p:cNvPr>
              <p:cNvSpPr/>
              <p:nvPr/>
            </p:nvSpPr>
            <p:spPr>
              <a:xfrm>
                <a:off x="968457" y="1317114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921BA-F0C2-B920-819E-F4877D853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317114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ADAD62-4B16-75EA-1DBB-D76E68B89DF9}"/>
                  </a:ext>
                </a:extLst>
              </p:cNvPr>
              <p:cNvSpPr/>
              <p:nvPr/>
            </p:nvSpPr>
            <p:spPr>
              <a:xfrm>
                <a:off x="189894" y="303018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ADAD62-4B16-75EA-1DBB-D76E68B89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303018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75B5FB-9036-C716-A3C7-14C95D4EA912}"/>
                  </a:ext>
                </a:extLst>
              </p:cNvPr>
              <p:cNvSpPr/>
              <p:nvPr/>
            </p:nvSpPr>
            <p:spPr>
              <a:xfrm>
                <a:off x="182909" y="217610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75B5FB-9036-C716-A3C7-14C95D4EA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217610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CC6FE-00D2-40E5-5B70-6F3C7D133891}"/>
                  </a:ext>
                </a:extLst>
              </p:cNvPr>
              <p:cNvSpPr/>
              <p:nvPr/>
            </p:nvSpPr>
            <p:spPr>
              <a:xfrm>
                <a:off x="968457" y="217446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CC6FE-00D2-40E5-5B70-6F3C7D133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2174468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9EDCB6C-7AEB-3216-7628-A22B2CDB3C44}"/>
                  </a:ext>
                </a:extLst>
              </p:cNvPr>
              <p:cNvSpPr/>
              <p:nvPr/>
            </p:nvSpPr>
            <p:spPr>
              <a:xfrm>
                <a:off x="132743" y="729587"/>
                <a:ext cx="3582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L.O.S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9EDCB6C-7AEB-3216-7628-A22B2CDB3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3582007" cy="523220"/>
              </a:xfrm>
              <a:prstGeom prst="rect">
                <a:avLst/>
              </a:prstGeom>
              <a:blipFill>
                <a:blip r:embed="rId7"/>
                <a:stretch>
                  <a:fillRect l="-357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ADB0E23-E214-4A17-9DD6-04C03DB19C52}"/>
              </a:ext>
            </a:extLst>
          </p:cNvPr>
          <p:cNvSpPr/>
          <p:nvPr/>
        </p:nvSpPr>
        <p:spPr>
          <a:xfrm>
            <a:off x="3314700" y="2174468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AD099F-2AB0-C2F3-2C29-B92BF69DEFD8}"/>
                  </a:ext>
                </a:extLst>
              </p:cNvPr>
              <p:cNvSpPr/>
              <p:nvPr/>
            </p:nvSpPr>
            <p:spPr>
              <a:xfrm>
                <a:off x="189895" y="391983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AD099F-2AB0-C2F3-2C29-B92BF69DE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919835"/>
                <a:ext cx="1318866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6A5EE1-ED0A-5C67-2077-866B3B7BCBCD}"/>
                  </a:ext>
                </a:extLst>
              </p:cNvPr>
              <p:cNvSpPr txBox="1"/>
              <p:nvPr/>
            </p:nvSpPr>
            <p:spPr>
              <a:xfrm>
                <a:off x="1063328" y="371409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6A5EE1-ED0A-5C67-2077-866B3B7B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714095"/>
                <a:ext cx="2320290" cy="1517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70DF5C-9C52-C8BD-DDB0-84DEEC9BFC33}"/>
              </a:ext>
            </a:extLst>
          </p:cNvPr>
          <p:cNvGrpSpPr/>
          <p:nvPr/>
        </p:nvGrpSpPr>
        <p:grpSpPr>
          <a:xfrm>
            <a:off x="9703066" y="695829"/>
            <a:ext cx="2372597" cy="2458851"/>
            <a:chOff x="9703066" y="695829"/>
            <a:chExt cx="2372597" cy="2458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B599017-DBEA-6C23-59C7-9501A749A99B}"/>
                    </a:ext>
                  </a:extLst>
                </p:cNvPr>
                <p:cNvSpPr/>
                <p:nvPr/>
              </p:nvSpPr>
              <p:spPr>
                <a:xfrm>
                  <a:off x="9729420" y="69582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B599017-DBEA-6C23-59C7-9501A749A9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420" y="695829"/>
                  <a:ext cx="2346243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1555B2C-DD3A-ED0C-7E8A-678C6B6B82C0}"/>
                    </a:ext>
                  </a:extLst>
                </p:cNvPr>
                <p:cNvSpPr/>
                <p:nvPr/>
              </p:nvSpPr>
              <p:spPr>
                <a:xfrm>
                  <a:off x="9711851" y="198624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1555B2C-DD3A-ED0C-7E8A-678C6B6B8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1851" y="1986249"/>
                  <a:ext cx="2346243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B06977-FDA0-3870-2914-8B15EC3937FF}"/>
                    </a:ext>
                  </a:extLst>
                </p:cNvPr>
                <p:cNvSpPr/>
                <p:nvPr/>
              </p:nvSpPr>
              <p:spPr>
                <a:xfrm>
                  <a:off x="9720636" y="134103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AB06977-FDA0-3870-2914-8B15EC3937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0636" y="1341039"/>
                  <a:ext cx="2346243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409C639-11F2-895A-26E9-17054CB8CA05}"/>
                    </a:ext>
                  </a:extLst>
                </p:cNvPr>
                <p:cNvSpPr/>
                <p:nvPr/>
              </p:nvSpPr>
              <p:spPr>
                <a:xfrm>
                  <a:off x="9703066" y="2631460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=788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days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409C639-11F2-895A-26E9-17054CB8CA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066" y="2631460"/>
                  <a:ext cx="2346243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12791" r="-2857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300278-089A-BAE6-3535-A14B751F8D26}"/>
                  </a:ext>
                </a:extLst>
              </p:cNvPr>
              <p:cNvSpPr txBox="1"/>
              <p:nvPr/>
            </p:nvSpPr>
            <p:spPr>
              <a:xfrm>
                <a:off x="3280410" y="3707149"/>
                <a:ext cx="2320290" cy="1596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800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300278-089A-BAE6-3535-A14B751F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3707149"/>
                <a:ext cx="2320290" cy="15967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812017-9353-E96C-14CB-336497F62992}"/>
                  </a:ext>
                </a:extLst>
              </p:cNvPr>
              <p:cNvSpPr txBox="1"/>
              <p:nvPr/>
            </p:nvSpPr>
            <p:spPr>
              <a:xfrm>
                <a:off x="3086100" y="552153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812017-9353-E96C-14CB-336497F62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521534"/>
                <a:ext cx="23202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42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3" grpId="0"/>
      <p:bldP spid="6" grpId="0"/>
      <p:bldP spid="13" grpId="0"/>
      <p:bldP spid="15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4E558-4B54-DFA3-518A-B0362D93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9AAE-7C5A-60EA-9713-8397C3BB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13D8563-A1D4-BDA6-6368-DEE48629E2A8}"/>
                  </a:ext>
                </a:extLst>
              </p:cNvPr>
              <p:cNvSpPr/>
              <p:nvPr/>
            </p:nvSpPr>
            <p:spPr>
              <a:xfrm>
                <a:off x="132743" y="729587"/>
                <a:ext cx="33534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II </a:t>
                </a:r>
                <a:r>
                  <a:rPr lang="en-US" sz="2800" dirty="0">
                    <a:solidFill>
                      <a:srgbClr val="002060"/>
                    </a:solidFill>
                  </a:rPr>
                  <a:t>: L.O.S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15%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13D8563-A1D4-BDA6-6368-DEE48629E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3353407" cy="523220"/>
              </a:xfrm>
              <a:prstGeom prst="rect">
                <a:avLst/>
              </a:prstGeom>
              <a:blipFill>
                <a:blip r:embed="rId2"/>
                <a:stretch>
                  <a:fillRect l="-381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A68831-1CC9-E1CB-B143-34F9839BEA52}"/>
                  </a:ext>
                </a:extLst>
              </p:cNvPr>
              <p:cNvSpPr txBox="1"/>
              <p:nvPr/>
            </p:nvSpPr>
            <p:spPr>
              <a:xfrm>
                <a:off x="101546" y="134958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A68831-1CC9-E1CB-B143-34F9839B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" y="1349584"/>
                <a:ext cx="232029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3D99FD5-1498-4A53-AFCB-E1A7753CD5BA}"/>
              </a:ext>
            </a:extLst>
          </p:cNvPr>
          <p:cNvSpPr/>
          <p:nvPr/>
        </p:nvSpPr>
        <p:spPr>
          <a:xfrm>
            <a:off x="132743" y="210246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10994D-9965-62E5-D7AE-BBECABFDAB3F}"/>
                  </a:ext>
                </a:extLst>
              </p:cNvPr>
              <p:cNvSpPr txBox="1"/>
              <p:nvPr/>
            </p:nvSpPr>
            <p:spPr>
              <a:xfrm>
                <a:off x="10105" y="280962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10994D-9965-62E5-D7AE-BBECABFD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2809626"/>
                <a:ext cx="23774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F70157-B788-15F2-19C3-C8743620F08E}"/>
                  </a:ext>
                </a:extLst>
              </p:cNvPr>
              <p:cNvSpPr txBox="1"/>
              <p:nvPr/>
            </p:nvSpPr>
            <p:spPr>
              <a:xfrm>
                <a:off x="2595191" y="2775336"/>
                <a:ext cx="2624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F70157-B788-15F2-19C3-C8743620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91" y="2775336"/>
                <a:ext cx="26245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465FE9-E6C6-932C-86CB-6B2F73BA0224}"/>
                  </a:ext>
                </a:extLst>
              </p:cNvPr>
              <p:cNvSpPr txBox="1"/>
              <p:nvPr/>
            </p:nvSpPr>
            <p:spPr>
              <a:xfrm>
                <a:off x="2203222" y="278782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465FE9-E6C6-932C-86CB-6B2F73BA0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22" y="2787827"/>
                <a:ext cx="5743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BA32E-8BD1-C712-1CDB-D6A34940F96D}"/>
                  </a:ext>
                </a:extLst>
              </p:cNvPr>
              <p:cNvSpPr txBox="1"/>
              <p:nvPr/>
            </p:nvSpPr>
            <p:spPr>
              <a:xfrm>
                <a:off x="199044" y="355694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BA32E-8BD1-C712-1CDB-D6A34940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44" y="3556945"/>
                <a:ext cx="2217420" cy="523220"/>
              </a:xfrm>
              <a:prstGeom prst="rect">
                <a:avLst/>
              </a:prstGeom>
              <a:blipFill>
                <a:blip r:embed="rId7"/>
                <a:stretch>
                  <a:fillRect l="-578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B4724A8-C47D-67B9-14FA-61336BAEB5D8}"/>
              </a:ext>
            </a:extLst>
          </p:cNvPr>
          <p:cNvSpPr txBox="1"/>
          <p:nvPr/>
        </p:nvSpPr>
        <p:spPr>
          <a:xfrm>
            <a:off x="199043" y="4164534"/>
            <a:ext cx="115052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sufficient evidence to suggest that the mean life differs from 800   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days at this level.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AE74CA-D6BF-EED8-8AC1-9DBD7BDEF903}"/>
                  </a:ext>
                </a:extLst>
              </p:cNvPr>
              <p:cNvSpPr txBox="1"/>
              <p:nvPr/>
            </p:nvSpPr>
            <p:spPr>
              <a:xfrm>
                <a:off x="9624060" y="713001"/>
                <a:ext cx="25941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AE74CA-D6BF-EED8-8AC1-9DBD7BDE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060" y="713001"/>
                <a:ext cx="25941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6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4C94-2957-5A3C-F761-F815C7077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07AD-A7E3-B7E7-75A1-6E1FC980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Hypothesis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5C2A9-818A-3DF5-B4BE-C6F0561A7411}"/>
              </a:ext>
            </a:extLst>
          </p:cNvPr>
          <p:cNvSpPr/>
          <p:nvPr/>
        </p:nvSpPr>
        <p:spPr>
          <a:xfrm>
            <a:off x="1482649" y="1715850"/>
            <a:ext cx="9337751" cy="95410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800" b="1" dirty="0"/>
              <a:t>A STATEMENT/ASSUMPTION WHICH IS MADE TO FIND</a:t>
            </a:r>
          </a:p>
          <a:p>
            <a:pPr algn="ctr"/>
            <a:r>
              <a:rPr lang="en-GB" sz="2800" b="1" dirty="0"/>
              <a:t>OUT SOLUTION OF THE PROBLEM.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65399-BE41-43AC-FE54-EB36EDB9262B}"/>
              </a:ext>
            </a:extLst>
          </p:cNvPr>
          <p:cNvSpPr/>
          <p:nvPr/>
        </p:nvSpPr>
        <p:spPr>
          <a:xfrm>
            <a:off x="1468582" y="904143"/>
            <a:ext cx="9351818" cy="84512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en-GB" b="1" dirty="0">
              <a:solidFill>
                <a:schemeClr val="bg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A76121-51F9-57C1-7289-8FE9AFFCF000}"/>
              </a:ext>
            </a:extLst>
          </p:cNvPr>
          <p:cNvCxnSpPr/>
          <p:nvPr/>
        </p:nvCxnSpPr>
        <p:spPr>
          <a:xfrm>
            <a:off x="6119476" y="2684022"/>
            <a:ext cx="0" cy="914400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 descr="COVID-19 drug repurposing research - Wikipedia">
            <a:extLst>
              <a:ext uri="{FF2B5EF4-FFF2-40B4-BE49-F238E27FC236}">
                <a16:creationId xmlns:a16="http://schemas.microsoft.com/office/drawing/2014/main" id="{83F40A1D-34BE-324D-275C-1416FB45635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6" y="3929151"/>
            <a:ext cx="2377440" cy="2377440"/>
          </a:xfrm>
          <a:prstGeom prst="rect">
            <a:avLst/>
          </a:prstGeom>
        </p:spPr>
      </p:pic>
      <p:pic>
        <p:nvPicPr>
          <p:cNvPr id="8" name="Picture 7" descr="The campaign for a hand-washing emoji #LemiWashMyHands">
            <a:extLst>
              <a:ext uri="{FF2B5EF4-FFF2-40B4-BE49-F238E27FC236}">
                <a16:creationId xmlns:a16="http://schemas.microsoft.com/office/drawing/2014/main" id="{9B255CF5-E8EF-A880-5912-834FC1794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90" y="3929151"/>
            <a:ext cx="2377440" cy="2377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6A55F1-E4D1-9397-1FEC-64113A88317D}"/>
              </a:ext>
            </a:extLst>
          </p:cNvPr>
          <p:cNvSpPr/>
          <p:nvPr/>
        </p:nvSpPr>
        <p:spPr>
          <a:xfrm>
            <a:off x="4299106" y="782098"/>
            <a:ext cx="36407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chemeClr val="bg2"/>
                </a:solidFill>
              </a:rPr>
              <a:t>Hypothesis</a:t>
            </a:r>
            <a:endParaRPr lang="en-US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D760F4-BBE3-72DA-E9F8-F49C6EACF8AD}"/>
              </a:ext>
            </a:extLst>
          </p:cNvPr>
          <p:cNvSpPr/>
          <p:nvPr/>
        </p:nvSpPr>
        <p:spPr>
          <a:xfrm>
            <a:off x="4153301" y="3506982"/>
            <a:ext cx="3932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u="sng" dirty="0">
                <a:solidFill>
                  <a:srgbClr val="C00000"/>
                </a:solidFill>
              </a:rPr>
              <a:t>ASSUMPTION</a:t>
            </a:r>
          </a:p>
          <a:p>
            <a:pPr algn="ctr"/>
            <a:r>
              <a:rPr lang="en-GB" sz="2800" b="1" dirty="0"/>
              <a:t>COVID IS STOPPED BY WASHING HANDS.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0CD51-35E1-5CBA-64A7-CCD47D94247E}"/>
              </a:ext>
            </a:extLst>
          </p:cNvPr>
          <p:cNvSpPr/>
          <p:nvPr/>
        </p:nvSpPr>
        <p:spPr>
          <a:xfrm>
            <a:off x="4153301" y="4941016"/>
            <a:ext cx="3932347" cy="138499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STUDY ON THIS STATEMENT IS CALLED </a:t>
            </a:r>
            <a:r>
              <a:rPr lang="en-GB" sz="2800" b="1" u="sng" dirty="0">
                <a:solidFill>
                  <a:schemeClr val="bg1"/>
                </a:solidFill>
              </a:rPr>
              <a:t>HYPOTHESIS.</a:t>
            </a:r>
          </a:p>
        </p:txBody>
      </p:sp>
    </p:spTree>
    <p:extLst>
      <p:ext uri="{BB962C8B-B14F-4D97-AF65-F5344CB8AC3E}">
        <p14:creationId xmlns:p14="http://schemas.microsoft.com/office/powerpoint/2010/main" val="5065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9" grpId="0"/>
      <p:bldP spid="10" grpId="0" uiExpand="1" build="p"/>
      <p:bldP spid="1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6595-4765-108B-3294-5DC5AE09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058FBC6-2B49-D3FC-9801-4406495FE9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0"/>
                <a:ext cx="11929643" cy="149693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mean IQ of a sample of 1600 children was 99. Is it likely that this was a random sample from a population with mean IQ 100 and SD 15?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=1.96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058FBC6-2B49-D3FC-9801-4406495F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0"/>
                <a:ext cx="11929643" cy="1496930"/>
              </a:xfrm>
              <a:prstGeom prst="rect">
                <a:avLst/>
              </a:prstGeom>
              <a:blipFill>
                <a:blip r:embed="rId3"/>
                <a:stretch>
                  <a:fillRect l="-1074" r="-1074" b="-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11E3D1-D478-28AE-0662-76698F03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2681A9-8EA2-3189-4DC8-DE490B16BD28}"/>
              </a:ext>
            </a:extLst>
          </p:cNvPr>
          <p:cNvSpPr/>
          <p:nvPr/>
        </p:nvSpPr>
        <p:spPr>
          <a:xfrm>
            <a:off x="131177" y="249358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5F4873-C0CE-BC6E-F261-7EB79DDAE970}"/>
                  </a:ext>
                </a:extLst>
              </p:cNvPr>
              <p:cNvSpPr/>
              <p:nvPr/>
            </p:nvSpPr>
            <p:spPr>
              <a:xfrm>
                <a:off x="1785617" y="2486291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5F4873-C0CE-BC6E-F261-7EB79DDAE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7" y="2486291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4CD7EC-0282-FBFA-65A5-DC02E44588CF}"/>
                  </a:ext>
                </a:extLst>
              </p:cNvPr>
              <p:cNvSpPr/>
              <p:nvPr/>
            </p:nvSpPr>
            <p:spPr>
              <a:xfrm>
                <a:off x="4544708" y="2486291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4CD7EC-0282-FBFA-65A5-DC02E4458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708" y="2486291"/>
                <a:ext cx="23462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F3CF56-350B-21D3-E773-843BABF86CAD}"/>
                  </a:ext>
                </a:extLst>
              </p:cNvPr>
              <p:cNvSpPr/>
              <p:nvPr/>
            </p:nvSpPr>
            <p:spPr>
              <a:xfrm>
                <a:off x="1785616" y="3167390"/>
                <a:ext cx="1894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F3CF56-350B-21D3-E773-843BABF86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3167390"/>
                <a:ext cx="18948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146D73-A595-855E-ED6D-81AE5B50C6E3}"/>
                  </a:ext>
                </a:extLst>
              </p:cNvPr>
              <p:cNvSpPr/>
              <p:nvPr/>
            </p:nvSpPr>
            <p:spPr>
              <a:xfrm>
                <a:off x="4472635" y="3167390"/>
                <a:ext cx="14366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=99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146D73-A595-855E-ED6D-81AE5B50C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35" y="3167390"/>
                <a:ext cx="14366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241C2B-2CBB-205B-AEBF-1E0FA3A1EEE2}"/>
                  </a:ext>
                </a:extLst>
              </p:cNvPr>
              <p:cNvSpPr/>
              <p:nvPr/>
            </p:nvSpPr>
            <p:spPr>
              <a:xfrm>
                <a:off x="1778631" y="401587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241C2B-2CBB-205B-AEBF-1E0FA3A1E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31" y="4015876"/>
                <a:ext cx="7975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E6EAE-9D54-4EF0-5483-6CF53E1CB61D}"/>
                  </a:ext>
                </a:extLst>
              </p:cNvPr>
              <p:cNvSpPr/>
              <p:nvPr/>
            </p:nvSpPr>
            <p:spPr>
              <a:xfrm>
                <a:off x="2564180" y="4014239"/>
                <a:ext cx="16083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E6EAE-9D54-4EF0-5483-6CF53E1CB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80" y="4014239"/>
                <a:ext cx="16083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A6DA04-25FC-2952-C5CF-370C5C657998}"/>
                  </a:ext>
                </a:extLst>
              </p:cNvPr>
              <p:cNvSpPr/>
              <p:nvPr/>
            </p:nvSpPr>
            <p:spPr>
              <a:xfrm>
                <a:off x="1785616" y="5727310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A6DA04-25FC-2952-C5CF-370C5C657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5727310"/>
                <a:ext cx="23869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6F68E8-8342-CDA3-F0F6-DB2DB6FE515B}"/>
                  </a:ext>
                </a:extLst>
              </p:cNvPr>
              <p:cNvSpPr/>
              <p:nvPr/>
            </p:nvSpPr>
            <p:spPr>
              <a:xfrm>
                <a:off x="1778631" y="4873230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6F68E8-8342-CDA3-F0F6-DB2DB6FE5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31" y="4873230"/>
                <a:ext cx="7975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ECE006-FE7C-F25D-C3BC-7C40AAEB73DA}"/>
                  </a:ext>
                </a:extLst>
              </p:cNvPr>
              <p:cNvSpPr/>
              <p:nvPr/>
            </p:nvSpPr>
            <p:spPr>
              <a:xfrm>
                <a:off x="2564179" y="4871593"/>
                <a:ext cx="16083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ECE006-FE7C-F25D-C3BC-7C40AAEB7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79" y="4871593"/>
                <a:ext cx="16083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C243335-8205-D488-A784-357ED3604906}"/>
              </a:ext>
            </a:extLst>
          </p:cNvPr>
          <p:cNvSpPr/>
          <p:nvPr/>
        </p:nvSpPr>
        <p:spPr>
          <a:xfrm>
            <a:off x="4131860" y="4882876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</p:spTree>
    <p:extLst>
      <p:ext uri="{BB962C8B-B14F-4D97-AF65-F5344CB8AC3E}">
        <p14:creationId xmlns:p14="http://schemas.microsoft.com/office/powerpoint/2010/main" val="18903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  <p:bldP spid="12" grpId="0"/>
      <p:bldP spid="4" grpId="0"/>
      <p:bldP spid="5" grpId="0"/>
      <p:bldP spid="6" grpId="0"/>
      <p:bldP spid="10" grpId="0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61CFF-0ACA-70CA-777F-055D7D07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F05E-56E8-82A0-D22A-60D5EF20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2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65D204-8190-F002-F034-36D865B37F15}"/>
              </a:ext>
            </a:extLst>
          </p:cNvPr>
          <p:cNvGrpSpPr/>
          <p:nvPr/>
        </p:nvGrpSpPr>
        <p:grpSpPr>
          <a:xfrm>
            <a:off x="10353036" y="711201"/>
            <a:ext cx="1945644" cy="2503518"/>
            <a:chOff x="10353036" y="711201"/>
            <a:chExt cx="1945644" cy="2503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5795501-26A2-A0A6-DC69-6F11C41184A4}"/>
                    </a:ext>
                  </a:extLst>
                </p:cNvPr>
                <p:cNvSpPr/>
                <p:nvPr/>
              </p:nvSpPr>
              <p:spPr>
                <a:xfrm>
                  <a:off x="10403837" y="711201"/>
                  <a:ext cx="159766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5795501-26A2-A0A6-DC69-6F11C4118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3837" y="711201"/>
                  <a:ext cx="1597663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0626B77-ABFC-1BC2-8DF9-57826A60E061}"/>
                    </a:ext>
                  </a:extLst>
                </p:cNvPr>
                <p:cNvSpPr/>
                <p:nvPr/>
              </p:nvSpPr>
              <p:spPr>
                <a:xfrm>
                  <a:off x="10430190" y="2031399"/>
                  <a:ext cx="143667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0626B77-ABFC-1BC2-8DF9-57826A60E0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0190" y="2031399"/>
                  <a:ext cx="143667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2A41B-9B41-3C9B-B921-3F4A57481CB9}"/>
                    </a:ext>
                  </a:extLst>
                </p:cNvPr>
                <p:cNvSpPr/>
                <p:nvPr/>
              </p:nvSpPr>
              <p:spPr>
                <a:xfrm>
                  <a:off x="10403836" y="1371300"/>
                  <a:ext cx="189484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=1600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2A41B-9B41-3C9B-B921-3F4A57481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3836" y="1371300"/>
                  <a:ext cx="18948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6812327-96FA-8414-6F4D-0E06BA8DD92F}"/>
                    </a:ext>
                  </a:extLst>
                </p:cNvPr>
                <p:cNvSpPr/>
                <p:nvPr/>
              </p:nvSpPr>
              <p:spPr>
                <a:xfrm>
                  <a:off x="10353036" y="2691499"/>
                  <a:ext cx="143667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=99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6812327-96FA-8414-6F4D-0E06BA8DD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036" y="2691499"/>
                  <a:ext cx="143667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5244BF0-CEB3-CE78-66C7-6B065830B7EB}"/>
                  </a:ext>
                </a:extLst>
              </p:cNvPr>
              <p:cNvSpPr/>
              <p:nvPr/>
            </p:nvSpPr>
            <p:spPr>
              <a:xfrm>
                <a:off x="189895" y="103947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5244BF0-CEB3-CE78-66C7-6B065830B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1039475"/>
                <a:ext cx="1318866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699D03-11D4-A306-743E-FCFEB5FBF55A}"/>
                  </a:ext>
                </a:extLst>
              </p:cNvPr>
              <p:cNvSpPr txBox="1"/>
              <p:nvPr/>
            </p:nvSpPr>
            <p:spPr>
              <a:xfrm>
                <a:off x="1063328" y="83373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699D03-11D4-A306-743E-FCFEB5FBF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833735"/>
                <a:ext cx="2320290" cy="15175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88E17-DC3A-89F1-261E-3F8104E3CB2D}"/>
                  </a:ext>
                </a:extLst>
              </p:cNvPr>
              <p:cNvSpPr txBox="1"/>
              <p:nvPr/>
            </p:nvSpPr>
            <p:spPr>
              <a:xfrm>
                <a:off x="3280410" y="826789"/>
                <a:ext cx="2320290" cy="1596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1600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988E17-DC3A-89F1-261E-3F8104E3C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826789"/>
                <a:ext cx="2320290" cy="1596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5F7A58-6EBA-CF99-5803-6DF40CA666ED}"/>
                  </a:ext>
                </a:extLst>
              </p:cNvPr>
              <p:cNvSpPr txBox="1"/>
              <p:nvPr/>
            </p:nvSpPr>
            <p:spPr>
              <a:xfrm>
                <a:off x="3086100" y="264117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−2.6667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5F7A58-6EBA-CF99-5803-6DF40CA6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2641174"/>
                <a:ext cx="23202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2593BFA-7A29-8061-30AA-7FE263482A66}"/>
              </a:ext>
            </a:extLst>
          </p:cNvPr>
          <p:cNvSpPr/>
          <p:nvPr/>
        </p:nvSpPr>
        <p:spPr>
          <a:xfrm>
            <a:off x="132743" y="324546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EBDD2-9A78-980C-7AA5-2E615C83867B}"/>
                  </a:ext>
                </a:extLst>
              </p:cNvPr>
              <p:cNvSpPr txBox="1"/>
              <p:nvPr/>
            </p:nvSpPr>
            <p:spPr>
              <a:xfrm>
                <a:off x="10105" y="395262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2.6667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EBDD2-9A78-980C-7AA5-2E615C83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3952626"/>
                <a:ext cx="23774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D61BEF-BFAA-0EA9-7C60-F72C8922FA84}"/>
                  </a:ext>
                </a:extLst>
              </p:cNvPr>
              <p:cNvSpPr txBox="1"/>
              <p:nvPr/>
            </p:nvSpPr>
            <p:spPr>
              <a:xfrm>
                <a:off x="2595191" y="3918336"/>
                <a:ext cx="26245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D61BEF-BFAA-0EA9-7C60-F72C8922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91" y="3918336"/>
                <a:ext cx="262450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383E7-BDCF-4720-C3D9-BA03D59238B9}"/>
                  </a:ext>
                </a:extLst>
              </p:cNvPr>
              <p:cNvSpPr txBox="1"/>
              <p:nvPr/>
            </p:nvSpPr>
            <p:spPr>
              <a:xfrm>
                <a:off x="199044" y="469994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383E7-BDCF-4720-C3D9-BA03D592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44" y="4699945"/>
                <a:ext cx="2217420" cy="523220"/>
              </a:xfrm>
              <a:prstGeom prst="rect">
                <a:avLst/>
              </a:prstGeom>
              <a:blipFill>
                <a:blip r:embed="rId12"/>
                <a:stretch>
                  <a:fillRect l="-578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9F9BFC8-DEB4-EF18-7C71-9DD1B3D661F8}"/>
              </a:ext>
            </a:extLst>
          </p:cNvPr>
          <p:cNvSpPr txBox="1"/>
          <p:nvPr/>
        </p:nvSpPr>
        <p:spPr>
          <a:xfrm>
            <a:off x="199043" y="5307534"/>
            <a:ext cx="11505277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Sample do not come from the population with mean IQ 100 and SD 15.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95DB8A-23C7-83B3-F1F8-1DF97F1277BE}"/>
                  </a:ext>
                </a:extLst>
              </p:cNvPr>
              <p:cNvSpPr txBox="1"/>
              <p:nvPr/>
            </p:nvSpPr>
            <p:spPr>
              <a:xfrm>
                <a:off x="2225710" y="3917204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95DB8A-23C7-83B3-F1F8-1DF97F12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710" y="3917204"/>
                <a:ext cx="57438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4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9F0A-3F0E-2479-DEC3-81C6EC53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647BADF-A81E-BD69-0335-941525ADD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271035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An insurance agent has claimed that the average age of policy-holders who insure through him is less than the average for all agent, which is 30.5 years. A random sample of 38 policyholder has age mean is 28.8 year and a standard deviation of 6.35 year. Test the agent claim at 0.05 level.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1.645 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647BADF-A81E-BD69-0335-941525AD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2710355"/>
              </a:xfrm>
              <a:prstGeom prst="rect">
                <a:avLst/>
              </a:prstGeom>
              <a:blipFill>
                <a:blip r:embed="rId2"/>
                <a:stretch>
                  <a:fillRect l="-1074" r="-1074"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6AEA23-6B1A-AE5C-20DD-0D7A07DE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BAB561-FCB8-95EC-D300-86464065A3AB}"/>
              </a:ext>
            </a:extLst>
          </p:cNvPr>
          <p:cNvSpPr/>
          <p:nvPr/>
        </p:nvSpPr>
        <p:spPr>
          <a:xfrm>
            <a:off x="131177" y="376231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153460-9BC0-8EB2-E675-6D096FE8B32D}"/>
                  </a:ext>
                </a:extLst>
              </p:cNvPr>
              <p:cNvSpPr/>
              <p:nvPr/>
            </p:nvSpPr>
            <p:spPr>
              <a:xfrm>
                <a:off x="1819907" y="4102655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yaer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153460-9BC0-8EB2-E675-6D096FE8B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07" y="4102655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4201C2-EB06-156B-5EEA-55452C39334D}"/>
                  </a:ext>
                </a:extLst>
              </p:cNvPr>
              <p:cNvSpPr/>
              <p:nvPr/>
            </p:nvSpPr>
            <p:spPr>
              <a:xfrm>
                <a:off x="4693298" y="4102655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=6.35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year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4201C2-EB06-156B-5EEA-55452C393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298" y="4102655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0E32BF-4378-D359-C212-51296BB6E4EA}"/>
                  </a:ext>
                </a:extLst>
              </p:cNvPr>
              <p:cNvSpPr/>
              <p:nvPr/>
            </p:nvSpPr>
            <p:spPr>
              <a:xfrm>
                <a:off x="1831336" y="4783754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0E32BF-4378-D359-C212-51296BB6E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6" y="4783754"/>
                <a:ext cx="23462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24BC8-5C89-487B-9251-7AC7A1F838C0}"/>
                  </a:ext>
                </a:extLst>
              </p:cNvPr>
              <p:cNvSpPr/>
              <p:nvPr/>
            </p:nvSpPr>
            <p:spPr>
              <a:xfrm>
                <a:off x="4552645" y="4783754"/>
                <a:ext cx="25682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=28.8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year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224BC8-5C89-487B-9251-7AC7A1F83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45" y="4783754"/>
                <a:ext cx="2568245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4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2512-4F84-7708-ED73-68FED4B5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9756-CB4B-F190-8336-E8378B76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478C4D-E6D2-3854-1BED-F7A688AB4F1C}"/>
                  </a:ext>
                </a:extLst>
              </p:cNvPr>
              <p:cNvSpPr/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478C4D-E6D2-3854-1BED-F7A688AB4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4BEE2E-3D02-CA41-6A97-E488ABE9AFFF}"/>
                  </a:ext>
                </a:extLst>
              </p:cNvPr>
              <p:cNvSpPr/>
              <p:nvPr/>
            </p:nvSpPr>
            <p:spPr>
              <a:xfrm>
                <a:off x="968457" y="768474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year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4BEE2E-3D02-CA41-6A97-E488ABE9A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768474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4059CF-7472-8310-A7BF-1AA234E77E3A}"/>
                  </a:ext>
                </a:extLst>
              </p:cNvPr>
              <p:cNvSpPr/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4059CF-7472-8310-A7BF-1AA234E77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4A8FA1-57A6-2DDE-BE42-1A736E60BE8D}"/>
                  </a:ext>
                </a:extLst>
              </p:cNvPr>
              <p:cNvSpPr/>
              <p:nvPr/>
            </p:nvSpPr>
            <p:spPr>
              <a:xfrm>
                <a:off x="182909" y="162746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4A8FA1-57A6-2DDE-BE42-1A736E60B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62746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E1B544-330A-38E2-6364-F11241489BC3}"/>
                  </a:ext>
                </a:extLst>
              </p:cNvPr>
              <p:cNvSpPr/>
              <p:nvPr/>
            </p:nvSpPr>
            <p:spPr>
              <a:xfrm>
                <a:off x="968457" y="162582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30.5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days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E1B544-330A-38E2-6364-F11241489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625828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 t="-12791" r="-519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4C82136-CCD6-5518-1049-9E63FB536F5B}"/>
              </a:ext>
            </a:extLst>
          </p:cNvPr>
          <p:cNvSpPr/>
          <p:nvPr/>
        </p:nvSpPr>
        <p:spPr>
          <a:xfrm>
            <a:off x="3314700" y="1625828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(Left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0342F8-040B-9B20-BFBE-5F6688ECA43E}"/>
                  </a:ext>
                </a:extLst>
              </p:cNvPr>
              <p:cNvSpPr/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0342F8-040B-9B20-BFBE-5F6688ECA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530D74-F26F-DCC2-7DC1-2C437ABA87B7}"/>
                  </a:ext>
                </a:extLst>
              </p:cNvPr>
              <p:cNvSpPr txBox="1"/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530D74-F26F-DCC2-7DC1-2C437ABA8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7786647-22B9-6CE5-14E6-8AD76D2A476E}"/>
              </a:ext>
            </a:extLst>
          </p:cNvPr>
          <p:cNvGrpSpPr/>
          <p:nvPr/>
        </p:nvGrpSpPr>
        <p:grpSpPr>
          <a:xfrm>
            <a:off x="9784346" y="807119"/>
            <a:ext cx="2488934" cy="2355981"/>
            <a:chOff x="9784346" y="807119"/>
            <a:chExt cx="2488934" cy="2355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AABBBC3-7D46-997E-7921-10989DAADB3F}"/>
                    </a:ext>
                  </a:extLst>
                </p:cNvPr>
                <p:cNvSpPr/>
                <p:nvPr/>
              </p:nvSpPr>
              <p:spPr>
                <a:xfrm>
                  <a:off x="9809430" y="80711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=30.5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years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AABBBC3-7D46-997E-7921-10989DAAD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430" y="807119"/>
                  <a:ext cx="2346243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1628" r="-4935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641C9AB-338F-201B-C7D5-D844C036AEDB}"/>
                    </a:ext>
                  </a:extLst>
                </p:cNvPr>
                <p:cNvSpPr/>
                <p:nvPr/>
              </p:nvSpPr>
              <p:spPr>
                <a:xfrm>
                  <a:off x="9836099" y="2028959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=6.35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years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641C9AB-338F-201B-C7D5-D844C036AE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6099" y="2028959"/>
                  <a:ext cx="2346243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2791" r="-3125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55DE3C3-DDC6-F199-49D9-69CAF33FF72F}"/>
                    </a:ext>
                  </a:extLst>
                </p:cNvPr>
                <p:cNvSpPr/>
                <p:nvPr/>
              </p:nvSpPr>
              <p:spPr>
                <a:xfrm>
                  <a:off x="9809430" y="1418039"/>
                  <a:ext cx="149412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55DE3C3-DDC6-F199-49D9-69CAF33FF7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430" y="1418039"/>
                  <a:ext cx="149412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8CC72E6-CA25-9DCD-221A-E2B928134C80}"/>
                    </a:ext>
                  </a:extLst>
                </p:cNvPr>
                <p:cNvSpPr/>
                <p:nvPr/>
              </p:nvSpPr>
              <p:spPr>
                <a:xfrm>
                  <a:off x="9784346" y="2639880"/>
                  <a:ext cx="248893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=28.8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years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8CC72E6-CA25-9DCD-221A-E2B928134C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346" y="2639880"/>
                  <a:ext cx="2488934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11628" r="-4167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F2A7B9-B14A-B053-8DC4-1351937DDA1E}"/>
                  </a:ext>
                </a:extLst>
              </p:cNvPr>
              <p:cNvSpPr txBox="1"/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30.5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6.35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38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F2A7B9-B14A-B053-8DC4-1351937D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blipFill>
                <a:blip r:embed="rId13"/>
                <a:stretch>
                  <a:fillRect r="-52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92E655-6D02-FE7A-2C8E-09255EFE4313}"/>
                  </a:ext>
                </a:extLst>
              </p:cNvPr>
              <p:cNvSpPr txBox="1"/>
              <p:nvPr/>
            </p:nvSpPr>
            <p:spPr>
              <a:xfrm>
                <a:off x="3086100" y="497289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92E655-6D02-FE7A-2C8E-09255EFE4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972894"/>
                <a:ext cx="23202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258D-1980-4F02-A56C-E5BC3679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60D8-2B57-F71B-334F-183C580C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D911B8-224D-6F6C-2AC5-F5C9A73015B5}"/>
                  </a:ext>
                </a:extLst>
              </p:cNvPr>
              <p:cNvSpPr txBox="1"/>
              <p:nvPr/>
            </p:nvSpPr>
            <p:spPr>
              <a:xfrm>
                <a:off x="101546" y="75522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D911B8-224D-6F6C-2AC5-F5C9A730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" y="755224"/>
                <a:ext cx="232029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C398CA4-F029-2C6D-01E4-215AD9C1D441}"/>
              </a:ext>
            </a:extLst>
          </p:cNvPr>
          <p:cNvSpPr/>
          <p:nvPr/>
        </p:nvSpPr>
        <p:spPr>
          <a:xfrm>
            <a:off x="132743" y="132522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30104-2056-64E4-9BBE-CC420B41172B}"/>
                  </a:ext>
                </a:extLst>
              </p:cNvPr>
              <p:cNvSpPr txBox="1"/>
              <p:nvPr/>
            </p:nvSpPr>
            <p:spPr>
              <a:xfrm>
                <a:off x="10105" y="203238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6503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30104-2056-64E4-9BBE-CC420B41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2032386"/>
                <a:ext cx="23774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C07B4A-900F-0285-BF6E-D8A3514DE17F}"/>
                  </a:ext>
                </a:extLst>
              </p:cNvPr>
              <p:cNvSpPr txBox="1"/>
              <p:nvPr/>
            </p:nvSpPr>
            <p:spPr>
              <a:xfrm>
                <a:off x="2595191" y="1998096"/>
                <a:ext cx="28111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645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C07B4A-900F-0285-BF6E-D8A3514D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91" y="1998096"/>
                <a:ext cx="2811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775A39-5BC5-5905-09BF-AC43774E6AB0}"/>
                  </a:ext>
                </a:extLst>
              </p:cNvPr>
              <p:cNvSpPr txBox="1"/>
              <p:nvPr/>
            </p:nvSpPr>
            <p:spPr>
              <a:xfrm>
                <a:off x="2203222" y="201058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775A39-5BC5-5905-09BF-AC43774E6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22" y="2010587"/>
                <a:ext cx="5743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57BAE3-EAF0-DAE5-5CFF-A9E10DACC345}"/>
                  </a:ext>
                </a:extLst>
              </p:cNvPr>
              <p:cNvSpPr txBox="1"/>
              <p:nvPr/>
            </p:nvSpPr>
            <p:spPr>
              <a:xfrm>
                <a:off x="176184" y="277970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57BAE3-EAF0-DAE5-5CFF-A9E10DACC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4" y="2779705"/>
                <a:ext cx="2217420" cy="523220"/>
              </a:xfrm>
              <a:prstGeom prst="rect">
                <a:avLst/>
              </a:prstGeom>
              <a:blipFill>
                <a:blip r:embed="rId6"/>
                <a:stretch>
                  <a:fillRect l="-576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18581BF-F9A9-C7FA-C6F6-DFBC4336DFA1}"/>
              </a:ext>
            </a:extLst>
          </p:cNvPr>
          <p:cNvSpPr txBox="1"/>
          <p:nvPr/>
        </p:nvSpPr>
        <p:spPr>
          <a:xfrm>
            <a:off x="199043" y="3387294"/>
            <a:ext cx="11505277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sufficient evidence to support the insurance agent's claim that the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 average age of policyholders who insure through him is less than 30.5 years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 at the 0.050 level of significance.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11D29-8CC0-9258-E7CA-EB9D2267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057BF6B-6692-30D6-5461-CED8FC34B4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198842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A college claims that its average class size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35</m:t>
                    </m:r>
                  </m:oMath>
                </a14:m>
                <a:r>
                  <a:rPr lang="en-US" dirty="0"/>
                  <a:t> students. A random sample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64</m:t>
                    </m:r>
                  </m:oMath>
                </a14:m>
                <a:r>
                  <a:rPr lang="en-US" dirty="0"/>
                  <a:t> students from college has a mean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with a standard deviation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. Test at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 level of significance if the claimed value is too low.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=1.645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057BF6B-6692-30D6-5461-CED8FC34B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1988421"/>
              </a:xfrm>
              <a:prstGeom prst="rect">
                <a:avLst/>
              </a:prstGeom>
              <a:blipFill>
                <a:blip r:embed="rId2"/>
                <a:stretch>
                  <a:fillRect l="-1074" r="-1074" b="-7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A51E336-1C67-0853-0D93-A7D30B86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D8656D-948F-F406-ED8E-C9A3D7E99072}"/>
              </a:ext>
            </a:extLst>
          </p:cNvPr>
          <p:cNvSpPr/>
          <p:nvPr/>
        </p:nvSpPr>
        <p:spPr>
          <a:xfrm>
            <a:off x="131177" y="301936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A57CD2-11F3-4680-DDB4-3ED90599E177}"/>
                  </a:ext>
                </a:extLst>
              </p:cNvPr>
              <p:cNvSpPr/>
              <p:nvPr/>
            </p:nvSpPr>
            <p:spPr>
              <a:xfrm>
                <a:off x="1819907" y="3359705"/>
                <a:ext cx="2732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students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A57CD2-11F3-4680-DDB4-3ED90599E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07" y="3359705"/>
                <a:ext cx="2732738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E4FF99-B38F-5B5C-D0A2-01EBF05DFE6B}"/>
                  </a:ext>
                </a:extLst>
              </p:cNvPr>
              <p:cNvSpPr/>
              <p:nvPr/>
            </p:nvSpPr>
            <p:spPr>
              <a:xfrm>
                <a:off x="4704728" y="3359705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students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E4FF99-B38F-5B5C-D0A2-01EBF05DF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728" y="3359705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 t="-11628" r="-233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423DA3-DF1A-3F83-05E3-8E74B1081AD9}"/>
                  </a:ext>
                </a:extLst>
              </p:cNvPr>
              <p:cNvSpPr/>
              <p:nvPr/>
            </p:nvSpPr>
            <p:spPr>
              <a:xfrm>
                <a:off x="1831337" y="4040804"/>
                <a:ext cx="158623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423DA3-DF1A-3F83-05E3-8E74B1081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7" y="4040804"/>
                <a:ext cx="158623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B40E07-76AF-7AD1-B56C-8E1EAD76BBA8}"/>
                  </a:ext>
                </a:extLst>
              </p:cNvPr>
              <p:cNvSpPr/>
              <p:nvPr/>
            </p:nvSpPr>
            <p:spPr>
              <a:xfrm>
                <a:off x="4552645" y="4040804"/>
                <a:ext cx="2732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=37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students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B40E07-76AF-7AD1-B56C-8E1EAD76B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45" y="4040804"/>
                <a:ext cx="2732738" cy="523220"/>
              </a:xfrm>
              <a:prstGeom prst="rect">
                <a:avLst/>
              </a:prstGeom>
              <a:blipFill>
                <a:blip r:embed="rId6"/>
                <a:stretch>
                  <a:fillRect t="-12791" r="-156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08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6384-253D-195D-E4EC-E796BE475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B879-E2B4-7EA4-2F48-8F8D4ABA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0C3830-9485-CB6E-C70A-E9E2E6CE0AA3}"/>
                  </a:ext>
                </a:extLst>
              </p:cNvPr>
              <p:cNvSpPr/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0C3830-9485-CB6E-C70A-E9E2E6CE0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AC091C-04E2-5BA8-E507-A35E090B08D8}"/>
                  </a:ext>
                </a:extLst>
              </p:cNvPr>
              <p:cNvSpPr/>
              <p:nvPr/>
            </p:nvSpPr>
            <p:spPr>
              <a:xfrm>
                <a:off x="968457" y="768474"/>
                <a:ext cx="26091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students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AC091C-04E2-5BA8-E507-A35E090B0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768474"/>
                <a:ext cx="2609133" cy="523220"/>
              </a:xfrm>
              <a:prstGeom prst="rect">
                <a:avLst/>
              </a:prstGeom>
              <a:blipFill>
                <a:blip r:embed="rId3"/>
                <a:stretch>
                  <a:fillRect t="-11628" r="-116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10E7EE-1FF9-8423-CA7E-B83739B7F911}"/>
                  </a:ext>
                </a:extLst>
              </p:cNvPr>
              <p:cNvSpPr/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10E7EE-1FF9-8423-CA7E-B83739B7F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39C78C-D976-237F-AA68-43F6112BA912}"/>
                  </a:ext>
                </a:extLst>
              </p:cNvPr>
              <p:cNvSpPr/>
              <p:nvPr/>
            </p:nvSpPr>
            <p:spPr>
              <a:xfrm>
                <a:off x="182909" y="162746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39C78C-D976-237F-AA68-43F6112BA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62746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E01B2-0587-3611-478D-4C824CBA09D6}"/>
                  </a:ext>
                </a:extLst>
              </p:cNvPr>
              <p:cNvSpPr/>
              <p:nvPr/>
            </p:nvSpPr>
            <p:spPr>
              <a:xfrm>
                <a:off x="968457" y="1625828"/>
                <a:ext cx="25682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students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3E01B2-0587-3611-478D-4C824CBA0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625828"/>
                <a:ext cx="2568245" cy="523220"/>
              </a:xfrm>
              <a:prstGeom prst="rect">
                <a:avLst/>
              </a:prstGeom>
              <a:blipFill>
                <a:blip r:embed="rId6"/>
                <a:stretch>
                  <a:fillRect t="-12791" r="-308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D4BFA3E-6249-99B5-6D1D-6C61622289F0}"/>
              </a:ext>
            </a:extLst>
          </p:cNvPr>
          <p:cNvSpPr/>
          <p:nvPr/>
        </p:nvSpPr>
        <p:spPr>
          <a:xfrm>
            <a:off x="3451860" y="1625828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(Right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B2D2D-3872-7D12-BB26-EA655B81B7D1}"/>
                  </a:ext>
                </a:extLst>
              </p:cNvPr>
              <p:cNvSpPr/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B2D2D-3872-7D12-BB26-EA655B81B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EACBE-FD53-D672-0B7D-34FA25D83598}"/>
                  </a:ext>
                </a:extLst>
              </p:cNvPr>
              <p:cNvSpPr txBox="1"/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EEACBE-FD53-D672-0B7D-34FA25D83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722034-1790-A9AE-4218-C3E706FBBB0C}"/>
                  </a:ext>
                </a:extLst>
              </p:cNvPr>
              <p:cNvSpPr txBox="1"/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64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722034-1790-A9AE-4218-C3E706FB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6C51E0-82A6-2F68-EE3C-995BA77B07BA}"/>
                  </a:ext>
                </a:extLst>
              </p:cNvPr>
              <p:cNvSpPr txBox="1"/>
              <p:nvPr/>
            </p:nvSpPr>
            <p:spPr>
              <a:xfrm>
                <a:off x="2948940" y="4972894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6C51E0-82A6-2F68-EE3C-995BA77B0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940" y="4972894"/>
                <a:ext cx="23202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F5AB60D-9597-4853-35BC-2F9678B6B181}"/>
              </a:ext>
            </a:extLst>
          </p:cNvPr>
          <p:cNvGrpSpPr/>
          <p:nvPr/>
        </p:nvGrpSpPr>
        <p:grpSpPr>
          <a:xfrm>
            <a:off x="9720121" y="721619"/>
            <a:ext cx="2745094" cy="2403144"/>
            <a:chOff x="9797121" y="683119"/>
            <a:chExt cx="2745094" cy="24031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0980394-2628-D07B-5FC5-D29B8716AEDD}"/>
                    </a:ext>
                  </a:extLst>
                </p:cNvPr>
                <p:cNvSpPr/>
                <p:nvPr/>
              </p:nvSpPr>
              <p:spPr>
                <a:xfrm>
                  <a:off x="9809477" y="683119"/>
                  <a:ext cx="273273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student</a:t>
                  </a: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0980394-2628-D07B-5FC5-D29B8716AE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477" y="683119"/>
                  <a:ext cx="2732738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90A8008-0FAD-1B36-3D5D-2C26EE7D3EA8}"/>
                    </a:ext>
                  </a:extLst>
                </p:cNvPr>
                <p:cNvSpPr/>
                <p:nvPr/>
              </p:nvSpPr>
              <p:spPr>
                <a:xfrm>
                  <a:off x="9862579" y="1936401"/>
                  <a:ext cx="23462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student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90A8008-0FAD-1B36-3D5D-2C26EE7D3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2579" y="1936401"/>
                  <a:ext cx="2346243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483FCE0-6580-3CBC-A3A7-EAFF121D4DD9}"/>
                    </a:ext>
                  </a:extLst>
                </p:cNvPr>
                <p:cNvSpPr/>
                <p:nvPr/>
              </p:nvSpPr>
              <p:spPr>
                <a:xfrm>
                  <a:off x="9840157" y="1309760"/>
                  <a:ext cx="158623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483FCE0-6580-3CBC-A3A7-EAFF121D4D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157" y="1309760"/>
                  <a:ext cx="158623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F578390-285D-864F-B68C-13A8B9A77AE4}"/>
                    </a:ext>
                  </a:extLst>
                </p:cNvPr>
                <p:cNvSpPr/>
                <p:nvPr/>
              </p:nvSpPr>
              <p:spPr>
                <a:xfrm>
                  <a:off x="9797121" y="2563043"/>
                  <a:ext cx="256824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student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F578390-285D-864F-B68C-13A8B9A77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121" y="2563043"/>
                  <a:ext cx="2568245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2791" r="-1900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14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1E98C-0AF7-CAB7-E727-771DBC1E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BE80-DCC3-22EA-0F2B-73060B7F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 2 </a:t>
            </a:r>
            <a:r>
              <a:rPr lang="en-GB" dirty="0"/>
              <a:t>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6FB97C-B436-6899-CC1B-D303599AF981}"/>
              </a:ext>
            </a:extLst>
          </p:cNvPr>
          <p:cNvSpPr/>
          <p:nvPr/>
        </p:nvSpPr>
        <p:spPr>
          <a:xfrm>
            <a:off x="132743" y="74229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9A9A67-F631-7A68-187E-5DDE20476454}"/>
                  </a:ext>
                </a:extLst>
              </p:cNvPr>
              <p:cNvSpPr txBox="1"/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9A9A67-F631-7A68-187E-5DDE2047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72665F-9A13-64A6-9D01-30033B8461FA}"/>
                  </a:ext>
                </a:extLst>
              </p:cNvPr>
              <p:cNvSpPr txBox="1"/>
              <p:nvPr/>
            </p:nvSpPr>
            <p:spPr>
              <a:xfrm>
                <a:off x="2595191" y="1415166"/>
                <a:ext cx="28111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645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72665F-9A13-64A6-9D01-30033B84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191" y="1415166"/>
                <a:ext cx="2811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B93F6-5986-6C35-B2BB-95344B663030}"/>
                  </a:ext>
                </a:extLst>
              </p:cNvPr>
              <p:cNvSpPr txBox="1"/>
              <p:nvPr/>
            </p:nvSpPr>
            <p:spPr>
              <a:xfrm>
                <a:off x="2134642" y="142765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B93F6-5986-6C35-B2BB-95344B66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42" y="1427657"/>
                <a:ext cx="574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14D483-30FE-507B-1F83-B19FF70AED82}"/>
                  </a:ext>
                </a:extLst>
              </p:cNvPr>
              <p:cNvSpPr txBox="1"/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14D483-30FE-507B-1F83-B19FF70A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blipFill>
                <a:blip r:embed="rId5"/>
                <a:stretch>
                  <a:fillRect l="-57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869A6E3-5C2A-650B-2008-24F5BB0782C2}"/>
              </a:ext>
            </a:extLst>
          </p:cNvPr>
          <p:cNvSpPr txBox="1"/>
          <p:nvPr/>
        </p:nvSpPr>
        <p:spPr>
          <a:xfrm>
            <a:off x="199043" y="2804364"/>
            <a:ext cx="115052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sufficient evidence at the 0.050 level of significance to conclude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 that the college's claimed average class size of 35 students is too low.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935B36-0706-E47D-2E07-2013DC5760C9}"/>
                  </a:ext>
                </a:extLst>
              </p:cNvPr>
              <p:cNvSpPr txBox="1"/>
              <p:nvPr/>
            </p:nvSpPr>
            <p:spPr>
              <a:xfrm>
                <a:off x="9646920" y="714061"/>
                <a:ext cx="25488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=1.645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935B36-0706-E47D-2E07-2013DC576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920" y="714061"/>
                <a:ext cx="2548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68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3128-2115-E1A5-7942-F1320D06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BC9-528A-A784-AA00-AC6DB49F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46898"/>
            <a:ext cx="11617210" cy="2852737"/>
          </a:xfrm>
        </p:spPr>
        <p:txBody>
          <a:bodyPr/>
          <a:lstStyle/>
          <a:p>
            <a:pPr lvl="0"/>
            <a:r>
              <a:rPr lang="en-US" dirty="0"/>
              <a:t>Method – 3</a:t>
            </a:r>
            <a:br>
              <a:rPr lang="en-US" dirty="0"/>
            </a:br>
            <a:r>
              <a:rPr lang="en-US" dirty="0"/>
              <a:t>Test of Significance of Difference Between Two Means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995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BA3A-C690-CBE1-BB39-337FFC91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425D-5AC6-8B07-893D-4E8BFAFE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a  two </a:t>
                </a:r>
                <a:r>
                  <a:rPr lang="en-US" b="1" dirty="0"/>
                  <a:t>sample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respectively taken from two different </a:t>
                </a:r>
                <a:r>
                  <a:rPr lang="en-US" b="1" dirty="0"/>
                  <a:t>population</a:t>
                </a:r>
                <a:r>
                  <a:rPr lang="en-US" dirty="0"/>
                  <a:t> with </a:t>
                </a:r>
                <a:r>
                  <a:rPr lang="en-US" b="1" dirty="0"/>
                  <a:t>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l-GR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l-GR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In this test,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/>
              <p:nvPr/>
            </p:nvSpPr>
            <p:spPr>
              <a:xfrm>
                <a:off x="2697607" y="3632366"/>
                <a:ext cx="6155054" cy="2889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un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07" y="3632366"/>
                <a:ext cx="6155054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E231-BB8C-8617-61A5-CF1E19F7D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9C4C-6583-2E3B-81E5-449B7DE1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OR Universe</a:t>
            </a:r>
          </a:p>
        </p:txBody>
      </p:sp>
      <p:pic>
        <p:nvPicPr>
          <p:cNvPr id="282" name="Picture 281">
            <a:extLst>
              <a:ext uri="{FF2B5EF4-FFF2-40B4-BE49-F238E27FC236}">
                <a16:creationId xmlns:a16="http://schemas.microsoft.com/office/drawing/2014/main" id="{A776ACB8-88A5-4A37-F076-25E8FBED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FBFB"/>
              </a:clrFrom>
              <a:clrTo>
                <a:srgbClr val="EF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23" y="711201"/>
            <a:ext cx="8198134" cy="5880099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A49EE4E-295D-0045-7D85-8D1B8CFE285B}"/>
              </a:ext>
            </a:extLst>
          </p:cNvPr>
          <p:cNvSpPr txBox="1"/>
          <p:nvPr/>
        </p:nvSpPr>
        <p:spPr>
          <a:xfrm>
            <a:off x="559206" y="5966889"/>
            <a:ext cx="519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People of Gujarat is POPULATION.</a:t>
            </a:r>
          </a:p>
        </p:txBody>
      </p:sp>
    </p:spTree>
    <p:extLst>
      <p:ext uri="{BB962C8B-B14F-4D97-AF65-F5344CB8AC3E}">
        <p14:creationId xmlns:p14="http://schemas.microsoft.com/office/powerpoint/2010/main" val="35038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D31A-F55C-87C2-54D5-CE3C2E66C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0366-851C-2700-31F6-788A8A5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Formula for Test Statistics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not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/>
              <p:nvPr/>
            </p:nvSpPr>
            <p:spPr>
              <a:xfrm>
                <a:off x="5753099" y="2324588"/>
                <a:ext cx="3071411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99" y="2324588"/>
                <a:ext cx="3071411" cy="1541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/>
              <p:nvPr/>
            </p:nvSpPr>
            <p:spPr>
              <a:xfrm>
                <a:off x="5753100" y="4694408"/>
                <a:ext cx="3159546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b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0" y="4694408"/>
                <a:ext cx="3159546" cy="1541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B1194-EBEB-4230-A6D5-2D73926A9C79}"/>
                  </a:ext>
                </a:extLst>
              </p:cNvPr>
              <p:cNvSpPr txBox="1"/>
              <p:nvPr/>
            </p:nvSpPr>
            <p:spPr>
              <a:xfrm>
                <a:off x="8977897" y="3342880"/>
                <a:ext cx="30829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CB1194-EBEB-4230-A6D5-2D73926A9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7" y="3342880"/>
                <a:ext cx="3082923" cy="523220"/>
              </a:xfrm>
              <a:prstGeom prst="rect">
                <a:avLst/>
              </a:prstGeom>
              <a:blipFill>
                <a:blip r:embed="rId5"/>
                <a:stretch>
                  <a:fillRect l="-415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760AD6-A08E-499B-9005-3CCB38588E0B}"/>
                  </a:ext>
                </a:extLst>
              </p:cNvPr>
              <p:cNvSpPr txBox="1"/>
              <p:nvPr/>
            </p:nvSpPr>
            <p:spPr>
              <a:xfrm>
                <a:off x="9010524" y="5697621"/>
                <a:ext cx="30829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760AD6-A08E-499B-9005-3CCB38588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524" y="5697621"/>
                <a:ext cx="3082923" cy="523220"/>
              </a:xfrm>
              <a:prstGeom prst="rect">
                <a:avLst/>
              </a:prstGeom>
              <a:blipFill>
                <a:blip r:embed="rId6"/>
                <a:stretch>
                  <a:fillRect l="-3953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1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C3976-5D4E-A8D7-5DF9-07D4EB04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377C-8395-7216-6612-FFE52EC5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Confidence Limits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Confidence 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)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sub>
                    </m:sSub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𝐒𝐄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45000"/>
                  </a:lnSpc>
                </a:pPr>
                <a:endParaRPr lang="en-US" b="1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b="1" dirty="0"/>
                  <a:t>     </a:t>
                </a:r>
                <a:r>
                  <a:rPr lang="en-US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Critical value at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3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331236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/>
                <a:r>
                  <a:rPr lang="en-US" dirty="0"/>
                  <a:t>Test the significance of the difference between the means of two normal population with the same standard deviation from the following data: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IN" dirty="0"/>
                  <a:t>									</a:t>
                </a:r>
              </a:p>
              <a:p>
                <a:r>
                  <a:rPr lang="en-IN" dirty="0"/>
                  <a:t> 								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3312367"/>
              </a:xfrm>
              <a:prstGeom prst="rect">
                <a:avLst/>
              </a:prstGeom>
              <a:blipFill>
                <a:blip r:embed="rId2"/>
                <a:stretch>
                  <a:fillRect l="-1074" r="-1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4300017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717037" y="4941808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7" y="4941808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/>
              <p:nvPr/>
            </p:nvSpPr>
            <p:spPr>
              <a:xfrm>
                <a:off x="4476129" y="4941808"/>
                <a:ext cx="16198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29" y="4941808"/>
                <a:ext cx="16198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1717036" y="5622907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6" y="5622907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/>
              <p:nvPr/>
            </p:nvSpPr>
            <p:spPr>
              <a:xfrm>
                <a:off x="4449775" y="5622907"/>
                <a:ext cx="18024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75" y="5622907"/>
                <a:ext cx="18024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/>
              <p:nvPr/>
            </p:nvSpPr>
            <p:spPr>
              <a:xfrm>
                <a:off x="7349694" y="4946113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94" y="4946113"/>
                <a:ext cx="23462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/>
              <p:nvPr/>
            </p:nvSpPr>
            <p:spPr>
              <a:xfrm>
                <a:off x="7349694" y="5622907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94" y="5622907"/>
                <a:ext cx="23462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C41F5F-3725-8B12-DAC5-D4E4802D4296}"/>
              </a:ext>
            </a:extLst>
          </p:cNvPr>
          <p:cNvGraphicFramePr>
            <a:graphicFrameLocks noGrp="1"/>
          </p:cNvGraphicFramePr>
          <p:nvPr/>
        </p:nvGraphicFramePr>
        <p:xfrm>
          <a:off x="231737" y="2282840"/>
          <a:ext cx="8192173" cy="178623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90454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018339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134759464"/>
                    </a:ext>
                  </a:extLst>
                </a:gridCol>
              </a:tblGrid>
              <a:tr h="595413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Size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Mean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SD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595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Sample I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100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64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595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Sample II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200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67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7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  <p:bldP spid="12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32743" y="2841171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2841171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3907268" y="2656088"/>
                <a:ext cx="3190762" cy="1437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67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100 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200 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268" y="2656088"/>
                <a:ext cx="3190762" cy="1437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/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/>
              <p:nvPr/>
            </p:nvSpPr>
            <p:spPr>
              <a:xfrm>
                <a:off x="1136413" y="2656088"/>
                <a:ext cx="3071411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13" y="2656088"/>
                <a:ext cx="3071411" cy="1541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CA11CFB-D393-1777-E02B-A729D997B719}"/>
              </a:ext>
            </a:extLst>
          </p:cNvPr>
          <p:cNvGrpSpPr/>
          <p:nvPr/>
        </p:nvGrpSpPr>
        <p:grpSpPr>
          <a:xfrm>
            <a:off x="10324086" y="770649"/>
            <a:ext cx="1915633" cy="3825979"/>
            <a:chOff x="10324086" y="770649"/>
            <a:chExt cx="1915633" cy="3825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324087" y="770649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7" y="770649"/>
                  <a:ext cx="186791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/>
                <p:nvPr/>
              </p:nvSpPr>
              <p:spPr>
                <a:xfrm>
                  <a:off x="10361645" y="2091753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=64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645" y="2091753"/>
                  <a:ext cx="186791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324086" y="1431201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6" y="1431201"/>
                  <a:ext cx="186791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/>
                <p:nvPr/>
              </p:nvSpPr>
              <p:spPr>
                <a:xfrm>
                  <a:off x="10335291" y="2752305"/>
                  <a:ext cx="185670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=67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291" y="2752305"/>
                  <a:ext cx="185670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371805" y="3412857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1805" y="3412857"/>
                  <a:ext cx="186791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371805" y="4073408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1805" y="4073408"/>
                  <a:ext cx="186791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BC0AE8-74B7-452E-AB96-38614E3AD0F0}"/>
                  </a:ext>
                </a:extLst>
              </p:cNvPr>
              <p:cNvSpPr txBox="1"/>
              <p:nvPr/>
            </p:nvSpPr>
            <p:spPr>
              <a:xfrm>
                <a:off x="3595695" y="4259685"/>
                <a:ext cx="2320290" cy="1034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.8246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BC0AE8-74B7-452E-AB96-38614E3A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95" y="4259685"/>
                <a:ext cx="2320290" cy="10345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/>
              <p:nvPr/>
            </p:nvSpPr>
            <p:spPr>
              <a:xfrm>
                <a:off x="132743" y="76277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62771"/>
                <a:ext cx="79758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/>
              <p:nvPr/>
            </p:nvSpPr>
            <p:spPr>
              <a:xfrm>
                <a:off x="943280" y="765312"/>
                <a:ext cx="14455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" y="765312"/>
                <a:ext cx="14455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/>
              <p:nvPr/>
            </p:nvSpPr>
            <p:spPr>
              <a:xfrm>
                <a:off x="139728" y="200557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" y="2005575"/>
                <a:ext cx="238694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/>
              <p:nvPr/>
            </p:nvSpPr>
            <p:spPr>
              <a:xfrm>
                <a:off x="132743" y="134580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1345805"/>
                <a:ext cx="79758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/>
              <p:nvPr/>
            </p:nvSpPr>
            <p:spPr>
              <a:xfrm>
                <a:off x="918291" y="1344168"/>
                <a:ext cx="14455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1" y="1344168"/>
                <a:ext cx="144559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1219579-102C-4BD8-9901-0D83AE6991C4}"/>
              </a:ext>
            </a:extLst>
          </p:cNvPr>
          <p:cNvSpPr/>
          <p:nvPr/>
        </p:nvSpPr>
        <p:spPr>
          <a:xfrm>
            <a:off x="2244923" y="1372299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3641415" y="5460160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−3.6381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415" y="5460160"/>
                <a:ext cx="232029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0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19" grpId="0"/>
      <p:bldP spid="30" grpId="0"/>
      <p:bldP spid="17" grpId="0"/>
      <p:bldP spid="18" grpId="0"/>
      <p:bldP spid="20" grpId="0"/>
      <p:bldP spid="21" grpId="0"/>
      <p:bldP spid="31" grpId="0"/>
      <p:bldP spid="32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258D-1980-4F02-A56C-E5BC3679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60D8-2B57-F71B-334F-183C580C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8CA4-F029-2C6D-01E4-215AD9C1D441}"/>
              </a:ext>
            </a:extLst>
          </p:cNvPr>
          <p:cNvSpPr/>
          <p:nvPr/>
        </p:nvSpPr>
        <p:spPr>
          <a:xfrm>
            <a:off x="154777" y="777851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30104-2056-64E4-9BBE-CC420B41172B}"/>
                  </a:ext>
                </a:extLst>
              </p:cNvPr>
              <p:cNvSpPr txBox="1"/>
              <p:nvPr/>
            </p:nvSpPr>
            <p:spPr>
              <a:xfrm>
                <a:off x="22034" y="1377186"/>
                <a:ext cx="24789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3.6381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30104-2056-64E4-9BBE-CC420B41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" y="1377186"/>
                <a:ext cx="24789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8581BF-F9A9-C7FA-C6F6-DFBC4336DFA1}"/>
                  </a:ext>
                </a:extLst>
              </p:cNvPr>
              <p:cNvSpPr txBox="1"/>
              <p:nvPr/>
            </p:nvSpPr>
            <p:spPr>
              <a:xfrm>
                <a:off x="2281227" y="1228089"/>
                <a:ext cx="50816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8581BF-F9A9-C7FA-C6F6-DFBC4336D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227" y="1228089"/>
                <a:ext cx="508163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341C572-9C6D-42B2-9CA4-3A681F57700D}"/>
              </a:ext>
            </a:extLst>
          </p:cNvPr>
          <p:cNvSpPr txBox="1"/>
          <p:nvPr/>
        </p:nvSpPr>
        <p:spPr>
          <a:xfrm>
            <a:off x="154777" y="2774671"/>
            <a:ext cx="11046623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a significant difference between the means of the two samples.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ADB71E-403A-DA61-1F76-D2B062D99919}"/>
                  </a:ext>
                </a:extLst>
              </p:cNvPr>
              <p:cNvSpPr txBox="1"/>
              <p:nvPr/>
            </p:nvSpPr>
            <p:spPr>
              <a:xfrm>
                <a:off x="9865523" y="777851"/>
                <a:ext cx="230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ADB71E-403A-DA61-1F76-D2B062D99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523" y="777851"/>
                <a:ext cx="23088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83B3D5-D721-3366-8620-E3C914E96FB1}"/>
                  </a:ext>
                </a:extLst>
              </p:cNvPr>
              <p:cNvSpPr txBox="1"/>
              <p:nvPr/>
            </p:nvSpPr>
            <p:spPr>
              <a:xfrm>
                <a:off x="2644140" y="1363791"/>
                <a:ext cx="230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83B3D5-D721-3366-8620-E3C914E9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40" y="1363791"/>
                <a:ext cx="23088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FA372E-3974-F0C0-EA6C-A5960A98C168}"/>
                  </a:ext>
                </a:extLst>
              </p:cNvPr>
              <p:cNvSpPr txBox="1"/>
              <p:nvPr/>
            </p:nvSpPr>
            <p:spPr>
              <a:xfrm>
                <a:off x="285750" y="2155381"/>
                <a:ext cx="2606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FA372E-3974-F0C0-EA6C-A5960A98C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2155381"/>
                <a:ext cx="2606040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3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5" grpId="0"/>
      <p:bldP spid="12" grpId="0"/>
      <p:bldP spid="5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61162"/>
                <a:ext cx="11929643" cy="394417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447675" algn="l"/>
                  </a:tabLst>
                </a:pPr>
                <a:r>
                  <a:rPr lang="en-US" dirty="0"/>
                  <a:t>In a random sample of 100 light bulbs manufactured by a company A, the mean lifetime of light bulb is 1190 hours with standard deviation of 90 hours. Also, in a random sample of 75 light bulbs manufactured by company B, the mean lifetime of light bulb is 1230 hours with standard deviation of 120 hours. Is there a difference between the mean lifetime of the two brands of light bulbs at a significance level of 0.05 and 0.01?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2.58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61162"/>
                <a:ext cx="11929643" cy="3944176"/>
              </a:xfrm>
              <a:prstGeom prst="rect">
                <a:avLst/>
              </a:prstGeom>
              <a:blipFill>
                <a:blip r:embed="rId2"/>
                <a:stretch>
                  <a:fillRect l="-1074" r="-1074" b="-34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4791761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909476-F964-525E-CBE6-14DCA234ED3C}"/>
                  </a:ext>
                </a:extLst>
              </p:cNvPr>
              <p:cNvSpPr/>
              <p:nvPr/>
            </p:nvSpPr>
            <p:spPr>
              <a:xfrm>
                <a:off x="1717036" y="4773918"/>
                <a:ext cx="3172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L.O.S 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909476-F964-525E-CBE6-14DCA234E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6" y="4773918"/>
                <a:ext cx="3172464" cy="523220"/>
              </a:xfrm>
              <a:prstGeom prst="rect">
                <a:avLst/>
              </a:prstGeom>
              <a:blipFill>
                <a:blip r:embed="rId3"/>
                <a:stretch>
                  <a:fillRect l="-403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717037" y="5330682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7" y="5330682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/>
              <p:nvPr/>
            </p:nvSpPr>
            <p:spPr>
              <a:xfrm>
                <a:off x="4476129" y="5342112"/>
                <a:ext cx="24733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=1190 </m:t>
                    </m:r>
                  </m:oMath>
                </a14:m>
                <a:r>
                  <a:rPr lang="en-US" sz="2800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hr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29" y="5342112"/>
                <a:ext cx="247331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1717036" y="5988921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6" y="5988921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/>
              <p:nvPr/>
            </p:nvSpPr>
            <p:spPr>
              <a:xfrm>
                <a:off x="4449775" y="5988921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=1230 </m:t>
                    </m:r>
                  </m:oMath>
                </a14:m>
                <a:r>
                  <a:rPr lang="en-US" sz="2800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hr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75" y="5988921"/>
                <a:ext cx="2346243" cy="523220"/>
              </a:xfrm>
              <a:prstGeom prst="rect">
                <a:avLst/>
              </a:prstGeom>
              <a:blipFill>
                <a:blip r:embed="rId7"/>
                <a:stretch>
                  <a:fillRect t="-11628" r="-26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/>
              <p:nvPr/>
            </p:nvSpPr>
            <p:spPr>
              <a:xfrm>
                <a:off x="7349695" y="5312127"/>
                <a:ext cx="19314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90 </m:t>
                    </m:r>
                  </m:oMath>
                </a14:m>
                <a:r>
                  <a:rPr lang="en-US" sz="2800" b="0" i="0" dirty="0" err="1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hr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95" y="5312127"/>
                <a:ext cx="1931466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/>
              <p:nvPr/>
            </p:nvSpPr>
            <p:spPr>
              <a:xfrm>
                <a:off x="7349695" y="5988921"/>
                <a:ext cx="20457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hr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95" y="5988921"/>
                <a:ext cx="2045766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14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3" grpId="0"/>
      <p:bldP spid="7" grpId="0"/>
      <p:bldP spid="8" grpId="0"/>
      <p:bldP spid="9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ABD469-89F1-61BC-8132-68988D015944}"/>
                  </a:ext>
                </a:extLst>
              </p:cNvPr>
              <p:cNvSpPr/>
              <p:nvPr/>
            </p:nvSpPr>
            <p:spPr>
              <a:xfrm>
                <a:off x="132743" y="729587"/>
                <a:ext cx="30105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: L.O.S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ABD469-89F1-61BC-8132-68988D015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3010507" cy="523220"/>
              </a:xfrm>
              <a:prstGeom prst="rect">
                <a:avLst/>
              </a:prstGeom>
              <a:blipFill>
                <a:blip r:embed="rId2"/>
                <a:stretch>
                  <a:fillRect l="-425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39728" y="345160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" y="3451605"/>
                <a:ext cx="1318866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3671768" y="3258336"/>
                <a:ext cx="3632002" cy="1437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190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1230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8100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100 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4400  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75 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68" y="3258336"/>
                <a:ext cx="3632002" cy="1437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/>
              <p:nvPr/>
            </p:nvSpPr>
            <p:spPr>
              <a:xfrm>
                <a:off x="914798" y="3266522"/>
                <a:ext cx="3071411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98" y="3266522"/>
                <a:ext cx="3071411" cy="1541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2F44839-DCB9-9F10-9D1F-F4590643D9F2}"/>
              </a:ext>
            </a:extLst>
          </p:cNvPr>
          <p:cNvGrpSpPr/>
          <p:nvPr/>
        </p:nvGrpSpPr>
        <p:grpSpPr>
          <a:xfrm>
            <a:off x="10052550" y="787315"/>
            <a:ext cx="2096999" cy="3825979"/>
            <a:chOff x="10155420" y="787315"/>
            <a:chExt cx="2096999" cy="3825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155421" y="787315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421" y="787315"/>
                  <a:ext cx="203658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/>
                <p:nvPr/>
              </p:nvSpPr>
              <p:spPr>
                <a:xfrm>
                  <a:off x="10192979" y="2051082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=1190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2979" y="2051082"/>
                  <a:ext cx="203658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155420" y="1468414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420" y="1468414"/>
                  <a:ext cx="203658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/>
                <p:nvPr/>
              </p:nvSpPr>
              <p:spPr>
                <a:xfrm>
                  <a:off x="10166625" y="2732181"/>
                  <a:ext cx="202537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=1230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6625" y="2732181"/>
                  <a:ext cx="202537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215839" y="3413280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839" y="3413280"/>
                  <a:ext cx="203658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215839" y="4090074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839" y="4090074"/>
                  <a:ext cx="203658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BC0AE8-74B7-452E-AB96-38614E3AD0F0}"/>
                  </a:ext>
                </a:extLst>
              </p:cNvPr>
              <p:cNvSpPr txBox="1"/>
              <p:nvPr/>
            </p:nvSpPr>
            <p:spPr>
              <a:xfrm>
                <a:off x="3612564" y="4772302"/>
                <a:ext cx="2320290" cy="103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−40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6.5227  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BC0AE8-74B7-452E-AB96-38614E3AD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64" y="4772302"/>
                <a:ext cx="2320290" cy="10330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/>
              <p:nvPr/>
            </p:nvSpPr>
            <p:spPr>
              <a:xfrm>
                <a:off x="132743" y="126569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1265691"/>
                <a:ext cx="797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/>
              <p:nvPr/>
            </p:nvSpPr>
            <p:spPr>
              <a:xfrm>
                <a:off x="943280" y="1268232"/>
                <a:ext cx="16627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" y="1268232"/>
                <a:ext cx="166276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/>
              <p:nvPr/>
            </p:nvSpPr>
            <p:spPr>
              <a:xfrm>
                <a:off x="139728" y="2588505"/>
                <a:ext cx="333363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0.05=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" y="2588505"/>
                <a:ext cx="333363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/>
              <p:nvPr/>
            </p:nvSpPr>
            <p:spPr>
              <a:xfrm>
                <a:off x="132743" y="187158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1871585"/>
                <a:ext cx="79758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/>
              <p:nvPr/>
            </p:nvSpPr>
            <p:spPr>
              <a:xfrm>
                <a:off x="918290" y="1869948"/>
                <a:ext cx="16627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0" y="1869948"/>
                <a:ext cx="166275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1219579-102C-4BD8-9901-0D83AE6991C4}"/>
              </a:ext>
            </a:extLst>
          </p:cNvPr>
          <p:cNvSpPr/>
          <p:nvPr/>
        </p:nvSpPr>
        <p:spPr>
          <a:xfrm>
            <a:off x="2244923" y="1898079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3509694" y="5917347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−2.4209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94" y="5917347"/>
                <a:ext cx="232029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6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19" grpId="0"/>
      <p:bldP spid="30" grpId="0"/>
      <p:bldP spid="17" grpId="0"/>
      <p:bldP spid="18" grpId="0"/>
      <p:bldP spid="20" grpId="0"/>
      <p:bldP spid="21" grpId="0"/>
      <p:bldP spid="31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258D-1980-4F02-A56C-E5BC3679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60D8-2B57-F71B-334F-183C580C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8CA4-F029-2C6D-01E4-215AD9C1D441}"/>
              </a:ext>
            </a:extLst>
          </p:cNvPr>
          <p:cNvSpPr/>
          <p:nvPr/>
        </p:nvSpPr>
        <p:spPr>
          <a:xfrm>
            <a:off x="154777" y="777851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CEA163-92BE-419C-B050-D61495849361}"/>
                  </a:ext>
                </a:extLst>
              </p:cNvPr>
              <p:cNvSpPr txBox="1"/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CEA163-92BE-419C-B050-D6149584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D48F4-D5C2-46C1-8508-69B866C922D7}"/>
                  </a:ext>
                </a:extLst>
              </p:cNvPr>
              <p:cNvSpPr txBox="1"/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D48F4-D5C2-46C1-8508-69B866C92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E30E0-2D43-D5AF-1C45-A97F3C1DDA06}"/>
                  </a:ext>
                </a:extLst>
              </p:cNvPr>
              <p:cNvSpPr txBox="1"/>
              <p:nvPr/>
            </p:nvSpPr>
            <p:spPr>
              <a:xfrm>
                <a:off x="9601200" y="670636"/>
                <a:ext cx="2343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E30E0-2D43-D5AF-1C45-A97F3C1DD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670636"/>
                <a:ext cx="23431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19A7E-23D7-FF68-D5FF-618AF3289837}"/>
                  </a:ext>
                </a:extLst>
              </p:cNvPr>
              <p:cNvSpPr txBox="1"/>
              <p:nvPr/>
            </p:nvSpPr>
            <p:spPr>
              <a:xfrm>
                <a:off x="2750933" y="1404396"/>
                <a:ext cx="2343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B19A7E-23D7-FF68-D5FF-618AF3289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33" y="1404396"/>
                <a:ext cx="23431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F89B3-E416-3BFF-DA6D-5572B43C46D6}"/>
                  </a:ext>
                </a:extLst>
              </p:cNvPr>
              <p:cNvSpPr txBox="1"/>
              <p:nvPr/>
            </p:nvSpPr>
            <p:spPr>
              <a:xfrm>
                <a:off x="213471" y="2154874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4F89B3-E416-3BFF-DA6D-5572B43C4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71" y="2154874"/>
                <a:ext cx="2663190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0F9C8CA-DC26-CF4D-5317-2105E0CF581A}"/>
              </a:ext>
            </a:extLst>
          </p:cNvPr>
          <p:cNvSpPr txBox="1"/>
          <p:nvPr/>
        </p:nvSpPr>
        <p:spPr>
          <a:xfrm>
            <a:off x="154777" y="2774671"/>
            <a:ext cx="11892443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significant difference between the mean life time of company A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light bulbs and company B light bulbs.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5" grpId="0"/>
      <p:bldP spid="8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397D-8115-0782-FC53-21BCBF2A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85F9-BE58-4ECD-4B50-108BE417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FF05E9-82BE-8040-430D-97FF105D2B1F}"/>
                  </a:ext>
                </a:extLst>
              </p:cNvPr>
              <p:cNvSpPr/>
              <p:nvPr/>
            </p:nvSpPr>
            <p:spPr>
              <a:xfrm>
                <a:off x="132743" y="729587"/>
                <a:ext cx="30964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1" dirty="0">
                    <a:solidFill>
                      <a:srgbClr val="FF0000"/>
                    </a:solidFill>
                  </a:rPr>
                  <a:t>Case – II</a:t>
                </a:r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L.O.S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FF05E9-82BE-8040-430D-97FF105D2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729587"/>
                <a:ext cx="3096400" cy="523220"/>
              </a:xfrm>
              <a:prstGeom prst="rect">
                <a:avLst/>
              </a:prstGeom>
              <a:blipFill>
                <a:blip r:embed="rId2"/>
                <a:stretch>
                  <a:fillRect l="-413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617124-D70F-4D6B-5C60-7473A6F7CA1E}"/>
              </a:ext>
            </a:extLst>
          </p:cNvPr>
          <p:cNvGrpSpPr/>
          <p:nvPr/>
        </p:nvGrpSpPr>
        <p:grpSpPr>
          <a:xfrm>
            <a:off x="10041120" y="787315"/>
            <a:ext cx="2065672" cy="3825979"/>
            <a:chOff x="10155420" y="787315"/>
            <a:chExt cx="2065672" cy="3825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708C2A2-C98C-3AFC-5D89-9650CF079E32}"/>
                    </a:ext>
                  </a:extLst>
                </p:cNvPr>
                <p:cNvSpPr/>
                <p:nvPr/>
              </p:nvSpPr>
              <p:spPr>
                <a:xfrm>
                  <a:off x="10155421" y="787315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708C2A2-C98C-3AFC-5D89-9650CF079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421" y="787315"/>
                  <a:ext cx="203658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A6F4069-7E28-31F3-1668-A7FC05A808E2}"/>
                    </a:ext>
                  </a:extLst>
                </p:cNvPr>
                <p:cNvSpPr/>
                <p:nvPr/>
              </p:nvSpPr>
              <p:spPr>
                <a:xfrm>
                  <a:off x="10184512" y="2108419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=1190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A6F4069-7E28-31F3-1668-A7FC05A808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4512" y="2108419"/>
                  <a:ext cx="203658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9F8ABBF-7E6F-4FE0-52EA-3CF007C5CD9E}"/>
                    </a:ext>
                  </a:extLst>
                </p:cNvPr>
                <p:cNvSpPr/>
                <p:nvPr/>
              </p:nvSpPr>
              <p:spPr>
                <a:xfrm>
                  <a:off x="10155420" y="1447867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9F8ABBF-7E6F-4FE0-52EA-3CF007C5C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420" y="1447867"/>
                  <a:ext cx="203658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CF783B7-1EC3-A476-B7B5-694E6D29F47C}"/>
                    </a:ext>
                  </a:extLst>
                </p:cNvPr>
                <p:cNvSpPr/>
                <p:nvPr/>
              </p:nvSpPr>
              <p:spPr>
                <a:xfrm>
                  <a:off x="10158158" y="2768971"/>
                  <a:ext cx="202537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=1230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CF783B7-1EC3-A476-B7B5-694E6D29F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158" y="2768971"/>
                  <a:ext cx="202537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3450F1-B765-8695-7E45-4F419D1BBD62}"/>
                    </a:ext>
                  </a:extLst>
                </p:cNvPr>
                <p:cNvSpPr/>
                <p:nvPr/>
              </p:nvSpPr>
              <p:spPr>
                <a:xfrm>
                  <a:off x="10184512" y="3429523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3450F1-B765-8695-7E45-4F419D1BB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4512" y="3429523"/>
                  <a:ext cx="203658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918EB2-794B-27CF-36CD-2C1D960D3A78}"/>
                    </a:ext>
                  </a:extLst>
                </p:cNvPr>
                <p:cNvSpPr/>
                <p:nvPr/>
              </p:nvSpPr>
              <p:spPr>
                <a:xfrm>
                  <a:off x="10184512" y="4090074"/>
                  <a:ext cx="203658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918EB2-794B-27CF-36CD-2C1D960D3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4512" y="4090074"/>
                  <a:ext cx="203658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FD210A-6532-72BA-9E4C-F932DF542D81}"/>
              </a:ext>
            </a:extLst>
          </p:cNvPr>
          <p:cNvGrpSpPr/>
          <p:nvPr/>
        </p:nvGrpSpPr>
        <p:grpSpPr>
          <a:xfrm>
            <a:off x="132743" y="1265691"/>
            <a:ext cx="6725257" cy="5174876"/>
            <a:chOff x="132743" y="1265691"/>
            <a:chExt cx="6725257" cy="5174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82BF92F-CB52-DD6F-08E0-F4DD64E53CA4}"/>
                    </a:ext>
                  </a:extLst>
                </p:cNvPr>
                <p:cNvSpPr/>
                <p:nvPr/>
              </p:nvSpPr>
              <p:spPr>
                <a:xfrm>
                  <a:off x="139728" y="3451605"/>
                  <a:ext cx="131886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𝐓𝐞𝐬𝐭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: 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82BF92F-CB52-DD6F-08E0-F4DD64E53C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728" y="3451605"/>
                  <a:ext cx="1318866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F19D3D-2308-FEF8-3091-BDE0EE14D871}"/>
                    </a:ext>
                  </a:extLst>
                </p:cNvPr>
                <p:cNvSpPr txBox="1"/>
                <p:nvPr/>
              </p:nvSpPr>
              <p:spPr>
                <a:xfrm>
                  <a:off x="3568898" y="3258336"/>
                  <a:ext cx="3289102" cy="14377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190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1230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  </m:t>
                                </m:r>
                              </m:e>
                              <m:e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</m:e>
                            </m:eqArr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8100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100 </m:t>
                                    </m:r>
                                  </m:den>
                                </m:f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4400 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75 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F19D3D-2308-FEF8-3091-BDE0EE14D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898" y="3258336"/>
                  <a:ext cx="3289102" cy="14377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BCAE73C-7E40-DCDF-E35C-3F657C57091C}"/>
                    </a:ext>
                  </a:extLst>
                </p:cNvPr>
                <p:cNvSpPr txBox="1"/>
                <p:nvPr/>
              </p:nvSpPr>
              <p:spPr>
                <a:xfrm>
                  <a:off x="811928" y="3266522"/>
                  <a:ext cx="3071411" cy="15415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IN" sz="2800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̅"/>
                                <m:ctrlPr>
                                  <a:rPr lang="en-IN" sz="28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</m:num>
                          <m:den>
                            <m:eqArr>
                              <m:eqArrPr>
                                <m:ctrlPr>
                                  <a:rPr lang="en-IN" sz="2800" b="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  </m:t>
                                </m:r>
                              </m:e>
                              <m:e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e>
                            </m:eqAr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BCAE73C-7E40-DCDF-E35C-3F657C570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28" y="3266522"/>
                  <a:ext cx="3071411" cy="154151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CFBF4-A89D-029A-53D5-3618DA65E426}"/>
                    </a:ext>
                  </a:extLst>
                </p:cNvPr>
                <p:cNvSpPr txBox="1"/>
                <p:nvPr/>
              </p:nvSpPr>
              <p:spPr>
                <a:xfrm>
                  <a:off x="3395394" y="4772302"/>
                  <a:ext cx="2320290" cy="10330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−40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  </m:t>
                                </m:r>
                              </m:e>
                              <m:e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</m:e>
                            </m:eqArr>
                            <m: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6.5227  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CFBF4-A89D-029A-53D5-3618DA65E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5394" y="4772302"/>
                  <a:ext cx="2320290" cy="10330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85756EC-BAEE-CB21-77B4-33EA251043F7}"/>
                    </a:ext>
                  </a:extLst>
                </p:cNvPr>
                <p:cNvSpPr/>
                <p:nvPr/>
              </p:nvSpPr>
              <p:spPr>
                <a:xfrm>
                  <a:off x="132743" y="1265691"/>
                  <a:ext cx="79758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85756EC-BAEE-CB21-77B4-33EA251043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43" y="1265691"/>
                  <a:ext cx="79758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A54A07-609B-8B20-3BA8-4C330DF674C1}"/>
                    </a:ext>
                  </a:extLst>
                </p:cNvPr>
                <p:cNvSpPr/>
                <p:nvPr/>
              </p:nvSpPr>
              <p:spPr>
                <a:xfrm>
                  <a:off x="943280" y="1268232"/>
                  <a:ext cx="44248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0A54A07-609B-8B20-3BA8-4C330DF67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280" y="1268232"/>
                  <a:ext cx="442489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1D7386C-E1EE-5B2D-96C6-BFD986AE2529}"/>
                    </a:ext>
                  </a:extLst>
                </p:cNvPr>
                <p:cNvSpPr/>
                <p:nvPr/>
              </p:nvSpPr>
              <p:spPr>
                <a:xfrm>
                  <a:off x="139728" y="2588505"/>
                  <a:ext cx="33336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0.01=1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1D7386C-E1EE-5B2D-96C6-BFD986AE25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728" y="2588505"/>
                  <a:ext cx="333363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B874FA5-546F-B572-718E-E4011D5AFBDC}"/>
                    </a:ext>
                  </a:extLst>
                </p:cNvPr>
                <p:cNvSpPr/>
                <p:nvPr/>
              </p:nvSpPr>
              <p:spPr>
                <a:xfrm>
                  <a:off x="132743" y="1871585"/>
                  <a:ext cx="79758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B874FA5-546F-B572-718E-E4011D5AFB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43" y="1871585"/>
                  <a:ext cx="79758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2A5F3B9-1990-1FDC-9CF0-EF5E27EEF29A}"/>
                    </a:ext>
                  </a:extLst>
                </p:cNvPr>
                <p:cNvSpPr/>
                <p:nvPr/>
              </p:nvSpPr>
              <p:spPr>
                <a:xfrm>
                  <a:off x="918291" y="1869948"/>
                  <a:ext cx="30964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2A5F3B9-1990-1FDC-9CF0-EF5E27EEF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91" y="1869948"/>
                  <a:ext cx="309640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F33F7B-BE72-B2CE-5F71-1ADAA2561678}"/>
                </a:ext>
              </a:extLst>
            </p:cNvPr>
            <p:cNvSpPr/>
            <p:nvPr/>
          </p:nvSpPr>
          <p:spPr>
            <a:xfrm>
              <a:off x="2244923" y="1898079"/>
              <a:ext cx="27317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dirty="0">
                  <a:solidFill>
                    <a:srgbClr val="002060"/>
                  </a:solidFill>
                </a:rPr>
                <a:t>(Two tailed test)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AD6B04-55DF-2126-3FFE-C03CD66E7A37}"/>
                    </a:ext>
                  </a:extLst>
                </p:cNvPr>
                <p:cNvSpPr txBox="1"/>
                <p:nvPr/>
              </p:nvSpPr>
              <p:spPr>
                <a:xfrm>
                  <a:off x="3361104" y="5917347"/>
                  <a:ext cx="23202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−2.4209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AD6B04-55DF-2126-3FFE-C03CD66E7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104" y="5917347"/>
                  <a:ext cx="232029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727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3201-7AA2-A045-AE22-E730027E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8D77-32D5-2400-B78E-0E357E92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B74DB-9C5B-CB14-B939-770074B0393F}"/>
              </a:ext>
            </a:extLst>
          </p:cNvPr>
          <p:cNvSpPr/>
          <p:nvPr/>
        </p:nvSpPr>
        <p:spPr>
          <a:xfrm>
            <a:off x="154777" y="777851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2F5E8-7A22-C157-B5C9-C5284BC35B87}"/>
                  </a:ext>
                </a:extLst>
              </p:cNvPr>
              <p:cNvSpPr txBox="1"/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2.4209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2F5E8-7A22-C157-B5C9-C5284BC35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C375D-4D54-0FE6-E6E3-A8A55BF16FF8}"/>
                  </a:ext>
                </a:extLst>
              </p:cNvPr>
              <p:cNvSpPr txBox="1"/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C375D-4D54-0FE6-E6E3-A8A55BF16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0FE25-FF87-500A-5B20-822F19F27F77}"/>
                  </a:ext>
                </a:extLst>
              </p:cNvPr>
              <p:cNvSpPr txBox="1"/>
              <p:nvPr/>
            </p:nvSpPr>
            <p:spPr>
              <a:xfrm>
                <a:off x="9601200" y="670636"/>
                <a:ext cx="2343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C0FE25-FF87-500A-5B20-822F19F2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670636"/>
                <a:ext cx="23431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93487-5A60-FB43-E89B-FE61AD20F257}"/>
                  </a:ext>
                </a:extLst>
              </p:cNvPr>
              <p:cNvSpPr txBox="1"/>
              <p:nvPr/>
            </p:nvSpPr>
            <p:spPr>
              <a:xfrm>
                <a:off x="2750933" y="1404396"/>
                <a:ext cx="2343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93487-5A60-FB43-E89B-FE61AD20F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33" y="1404396"/>
                <a:ext cx="23431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571C6-C555-D066-4A04-3027ED6C3C67}"/>
                  </a:ext>
                </a:extLst>
              </p:cNvPr>
              <p:cNvSpPr txBox="1"/>
              <p:nvPr/>
            </p:nvSpPr>
            <p:spPr>
              <a:xfrm>
                <a:off x="213471" y="2154874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5571C6-C555-D066-4A04-3027ED6C3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71" y="2154874"/>
                <a:ext cx="2663190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46F0B8-3A9B-6C65-97AD-536E0B0BC599}"/>
              </a:ext>
            </a:extLst>
          </p:cNvPr>
          <p:cNvSpPr txBox="1"/>
          <p:nvPr/>
        </p:nvSpPr>
        <p:spPr>
          <a:xfrm>
            <a:off x="154777" y="2774671"/>
            <a:ext cx="11892443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no significant difference between the mean life time of company A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light bulbs and company B light bulbs.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E36C8-ACA7-5311-C9BA-7DA37DD8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90C8-802B-4B41-0816-CFD8CD1F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pic>
        <p:nvPicPr>
          <p:cNvPr id="282" name="Picture 281">
            <a:extLst>
              <a:ext uri="{FF2B5EF4-FFF2-40B4-BE49-F238E27FC236}">
                <a16:creationId xmlns:a16="http://schemas.microsoft.com/office/drawing/2014/main" id="{A40D7464-1F81-5171-2059-56B6220A0FF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FBFB"/>
              </a:clrFrom>
              <a:clrTo>
                <a:srgbClr val="EF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2" y="711200"/>
            <a:ext cx="8198134" cy="5880099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586BCC21-0D6E-471F-A2D8-67BA4C1C6321}"/>
              </a:ext>
            </a:extLst>
          </p:cNvPr>
          <p:cNvSpPr txBox="1"/>
          <p:nvPr/>
        </p:nvSpPr>
        <p:spPr>
          <a:xfrm>
            <a:off x="559206" y="5966889"/>
            <a:ext cx="519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People of Gujarat is POPULATION.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D55A1E09-F9AD-65F1-72D4-1FAC7675D40B}"/>
              </a:ext>
            </a:extLst>
          </p:cNvPr>
          <p:cNvSpPr txBox="1"/>
          <p:nvPr/>
        </p:nvSpPr>
        <p:spPr>
          <a:xfrm>
            <a:off x="7834572" y="711199"/>
            <a:ext cx="42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People of Rajkot is SAMPLE.</a:t>
            </a:r>
          </a:p>
        </p:txBody>
      </p:sp>
      <p:pic>
        <p:nvPicPr>
          <p:cNvPr id="285" name="Picture 284">
            <a:extLst>
              <a:ext uri="{FF2B5EF4-FFF2-40B4-BE49-F238E27FC236}">
                <a16:creationId xmlns:a16="http://schemas.microsoft.com/office/drawing/2014/main" id="{99E2A9B5-E6D9-6EBD-425C-FBFC08429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75" b="70896" l="30000" r="54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1" t="33211" r="44592" b="28744"/>
          <a:stretch/>
        </p:blipFill>
        <p:spPr>
          <a:xfrm>
            <a:off x="2561358" y="2594610"/>
            <a:ext cx="2240665" cy="2364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89C206-F349-3723-DEEF-73D7EDCC0A59}"/>
              </a:ext>
            </a:extLst>
          </p:cNvPr>
          <p:cNvSpPr txBox="1"/>
          <p:nvPr/>
        </p:nvSpPr>
        <p:spPr>
          <a:xfrm>
            <a:off x="8627831" y="3449300"/>
            <a:ext cx="253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Sample size “ n ”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0E2A21-F753-3D6D-03CF-797350731E71}"/>
                  </a:ext>
                </a:extLst>
              </p:cNvPr>
              <p:cNvSpPr txBox="1"/>
              <p:nvPr/>
            </p:nvSpPr>
            <p:spPr>
              <a:xfrm>
                <a:off x="8662120" y="3997822"/>
                <a:ext cx="34335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Large sample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0E2A21-F753-3D6D-03CF-79735073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20" y="3997822"/>
                <a:ext cx="3433591" cy="523220"/>
              </a:xfrm>
              <a:prstGeom prst="rect">
                <a:avLst/>
              </a:prstGeom>
              <a:blipFill>
                <a:blip r:embed="rId5"/>
                <a:stretch>
                  <a:fillRect l="-373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B427C-1CC7-DDF9-4DD3-AB913D595915}"/>
                  </a:ext>
                </a:extLst>
              </p:cNvPr>
              <p:cNvSpPr txBox="1"/>
              <p:nvPr/>
            </p:nvSpPr>
            <p:spPr>
              <a:xfrm>
                <a:off x="8662120" y="4546344"/>
                <a:ext cx="34335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Small sample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CB427C-1CC7-DDF9-4DD3-AB913D595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20" y="4546344"/>
                <a:ext cx="3433591" cy="523220"/>
              </a:xfrm>
              <a:prstGeom prst="rect">
                <a:avLst/>
              </a:prstGeom>
              <a:blipFill>
                <a:blip r:embed="rId6"/>
                <a:stretch>
                  <a:fillRect l="-373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38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53711 -0.22731 " pathEditMode="relative" rAng="0" ptsTypes="AA">
                                      <p:cBhvr>
                                        <p:cTn id="18" dur="1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-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  <p:bldP spid="284" grpId="0" uiExpand="1" build="p"/>
      <p:bldP spid="3" grpId="0"/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72591"/>
                <a:ext cx="11929643" cy="50667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447675" algn="l"/>
                  </a:tabLst>
                </a:pPr>
                <a:r>
                  <a:rPr lang="en-US" dirty="0"/>
                  <a:t>A company A manufactured tube lights and claims that its tube lights are superior than its main competitor company B. The study showed that a sample of 40 tube lights manufactured by company A has a mean lifetime of 647 hours of continuous use with a standard deviation of 27 hours, while a sample of 40 tube lights manufactured by company B had a mean lifetime 638 hours of continuous use with a standard deviation of 31 hours. Does this substantiate the claim of company A that their tube lights are superior than manufactured by company B at 0.05 level of significance?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645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72591"/>
                <a:ext cx="11929643" cy="5066762"/>
              </a:xfrm>
              <a:prstGeom prst="rect">
                <a:avLst/>
              </a:prstGeom>
              <a:blipFill>
                <a:blip r:embed="rId2"/>
                <a:stretch>
                  <a:fillRect l="-1074" r="-1074" b="-4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2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40759" y="4041826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9" y="4041826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/>
              <p:nvPr/>
            </p:nvSpPr>
            <p:spPr>
              <a:xfrm>
                <a:off x="3660082" y="6973630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082" y="6973630"/>
                <a:ext cx="23202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/>
              <p:nvPr/>
            </p:nvSpPr>
            <p:spPr>
              <a:xfrm>
                <a:off x="1052989" y="3856743"/>
                <a:ext cx="3071411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89" y="3856743"/>
                <a:ext cx="3071411" cy="15415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3EB6A85-6AA7-3246-E08C-D75F5ED4E6FA}"/>
              </a:ext>
            </a:extLst>
          </p:cNvPr>
          <p:cNvGrpSpPr/>
          <p:nvPr/>
        </p:nvGrpSpPr>
        <p:grpSpPr>
          <a:xfrm>
            <a:off x="10323861" y="770649"/>
            <a:ext cx="1856709" cy="3825979"/>
            <a:chOff x="10323861" y="770649"/>
            <a:chExt cx="1856709" cy="38259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324087" y="770649"/>
                  <a:ext cx="182430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7" y="770649"/>
                  <a:ext cx="182430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/>
                <p:nvPr/>
              </p:nvSpPr>
              <p:spPr>
                <a:xfrm>
                  <a:off x="10350215" y="2091753"/>
                  <a:ext cx="182430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=64</m:t>
                      </m:r>
                    </m:oMath>
                  </a14:m>
                  <a:r>
                    <a:rPr lang="en-US" sz="2800" dirty="0">
                      <a:solidFill>
                        <a:srgbClr val="002060"/>
                      </a:solidFill>
                    </a:rPr>
                    <a:t>7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0215" y="2091753"/>
                  <a:ext cx="182430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324086" y="1431201"/>
                  <a:ext cx="182430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6" y="1431201"/>
                  <a:ext cx="182430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/>
                <p:nvPr/>
              </p:nvSpPr>
              <p:spPr>
                <a:xfrm>
                  <a:off x="10323861" y="2752305"/>
                  <a:ext cx="185670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=638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3861" y="2752305"/>
                  <a:ext cx="1856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361644" y="3412857"/>
                  <a:ext cx="15827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644" y="3412857"/>
                  <a:ext cx="158270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361645" y="4073408"/>
                  <a:ext cx="16895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645" y="4073408"/>
                  <a:ext cx="168959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/>
              <p:nvPr/>
            </p:nvSpPr>
            <p:spPr>
              <a:xfrm>
                <a:off x="133774" y="1451748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4" y="1451748"/>
                <a:ext cx="7975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/>
              <p:nvPr/>
            </p:nvSpPr>
            <p:spPr>
              <a:xfrm>
                <a:off x="944309" y="1454289"/>
                <a:ext cx="61285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(i.e. company’s claim is invalid)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09" y="1454289"/>
                <a:ext cx="6128519" cy="523220"/>
              </a:xfrm>
              <a:prstGeom prst="rect">
                <a:avLst/>
              </a:prstGeom>
              <a:blipFill>
                <a:blip r:embed="rId1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/>
              <p:nvPr/>
            </p:nvSpPr>
            <p:spPr>
              <a:xfrm>
                <a:off x="140759" y="3163182"/>
                <a:ext cx="41998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=0.05%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9" y="3163182"/>
                <a:ext cx="419988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/>
              <p:nvPr/>
            </p:nvSpPr>
            <p:spPr>
              <a:xfrm>
                <a:off x="133774" y="2309102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74" y="2309102"/>
                <a:ext cx="79758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/>
              <p:nvPr/>
            </p:nvSpPr>
            <p:spPr>
              <a:xfrm>
                <a:off x="919322" y="2307465"/>
                <a:ext cx="15952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22" y="2307465"/>
                <a:ext cx="159527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1219579-102C-4BD8-9901-0D83AE6991C4}"/>
              </a:ext>
            </a:extLst>
          </p:cNvPr>
          <p:cNvSpPr/>
          <p:nvPr/>
        </p:nvSpPr>
        <p:spPr>
          <a:xfrm>
            <a:off x="2245954" y="2335596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(Right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4142402" y="5415199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1.3846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02" y="5415199"/>
                <a:ext cx="23202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3FD88178-281D-4303-B471-E5F6BF66E08B}"/>
              </a:ext>
            </a:extLst>
          </p:cNvPr>
          <p:cNvSpPr/>
          <p:nvPr/>
        </p:nvSpPr>
        <p:spPr>
          <a:xfrm>
            <a:off x="133774" y="78537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844634-FD84-7AC7-6479-3CF7806964FA}"/>
                  </a:ext>
                </a:extLst>
              </p:cNvPr>
              <p:cNvSpPr txBox="1"/>
              <p:nvPr/>
            </p:nvSpPr>
            <p:spPr>
              <a:xfrm>
                <a:off x="3657996" y="3831950"/>
                <a:ext cx="3289102" cy="1437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638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729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844634-FD84-7AC7-6479-3CF780696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996" y="3831950"/>
                <a:ext cx="3289102" cy="14377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82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7" grpId="0"/>
      <p:bldP spid="18" grpId="0"/>
      <p:bldP spid="20" grpId="0"/>
      <p:bldP spid="21" grpId="0"/>
      <p:bldP spid="31" grpId="0"/>
      <p:bldP spid="32" grpId="0"/>
      <p:bldP spid="33" grpId="0"/>
      <p:bldP spid="34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258D-1980-4F02-A56C-E5BC3679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60D8-2B57-F71B-334F-183C580C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8CA4-F029-2C6D-01E4-215AD9C1D441}"/>
              </a:ext>
            </a:extLst>
          </p:cNvPr>
          <p:cNvSpPr/>
          <p:nvPr/>
        </p:nvSpPr>
        <p:spPr>
          <a:xfrm>
            <a:off x="154777" y="777851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F1E815-5D07-B30D-A01F-C650ACA59EED}"/>
                  </a:ext>
                </a:extLst>
              </p:cNvPr>
              <p:cNvSpPr txBox="1"/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=1.3846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F1E815-5D07-B30D-A01F-C650ACA5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7" y="1406874"/>
                <a:ext cx="23431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ECB5D-58E0-BD98-E561-C23A9588E2F2}"/>
                  </a:ext>
                </a:extLst>
              </p:cNvPr>
              <p:cNvSpPr txBox="1"/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ECB5D-58E0-BD98-E561-C23A9588E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627" y="1267170"/>
                <a:ext cx="63389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AAB1-F186-938C-75B9-60F67D210926}"/>
                  </a:ext>
                </a:extLst>
              </p:cNvPr>
              <p:cNvSpPr txBox="1"/>
              <p:nvPr/>
            </p:nvSpPr>
            <p:spPr>
              <a:xfrm>
                <a:off x="9281160" y="670636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AAB1-F186-938C-75B9-60F67D21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160" y="670636"/>
                <a:ext cx="26631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CF097-7033-CADE-A3BD-551EDE00AC9F}"/>
                  </a:ext>
                </a:extLst>
              </p:cNvPr>
              <p:cNvSpPr txBox="1"/>
              <p:nvPr/>
            </p:nvSpPr>
            <p:spPr>
              <a:xfrm>
                <a:off x="2750932" y="1404396"/>
                <a:ext cx="266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CF097-7033-CADE-A3BD-551EDE00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32" y="1404396"/>
                <a:ext cx="26631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273D03-0C0A-8912-67AA-FC537269D6B2}"/>
                  </a:ext>
                </a:extLst>
              </p:cNvPr>
              <p:cNvSpPr txBox="1"/>
              <p:nvPr/>
            </p:nvSpPr>
            <p:spPr>
              <a:xfrm>
                <a:off x="179181" y="2074864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273D03-0C0A-8912-67AA-FC537269D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1" y="2074864"/>
                <a:ext cx="2663190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E0F886D-4279-C785-1A19-FF8C01B04BE0}"/>
              </a:ext>
            </a:extLst>
          </p:cNvPr>
          <p:cNvSpPr txBox="1"/>
          <p:nvPr/>
        </p:nvSpPr>
        <p:spPr>
          <a:xfrm>
            <a:off x="179181" y="2748736"/>
            <a:ext cx="7852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at 5% , The claim of company A is not valid.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206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6" grpId="0"/>
      <p:bldP spid="10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761162"/>
                <a:ext cx="11929643" cy="186085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447675" algn="l"/>
                  </a:tabLst>
                </a:pPr>
                <a:r>
                  <a:rPr lang="en-US" dirty="0"/>
                  <a:t>The average of marks scored by 32 boys is 72 with standard deviation 8 while that of 36 girls is 70 with standard deviation 6. Test at 1% level of significance whether the boys perform better than the girls.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645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761162"/>
                <a:ext cx="11929643" cy="1860852"/>
              </a:xfrm>
              <a:prstGeom prst="rect">
                <a:avLst/>
              </a:prstGeom>
              <a:blipFill>
                <a:blip r:embed="rId2"/>
                <a:stretch>
                  <a:fillRect l="-1074" r="-1074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280517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696447" y="2806890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47" y="2806890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/>
              <p:nvPr/>
            </p:nvSpPr>
            <p:spPr>
              <a:xfrm>
                <a:off x="4455539" y="2806890"/>
                <a:ext cx="15337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=72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368CFE-D862-3445-6F4D-4181113A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39" y="2806890"/>
                <a:ext cx="15337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1696446" y="3487989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46" y="3487989"/>
                <a:ext cx="23462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/>
              <p:nvPr/>
            </p:nvSpPr>
            <p:spPr>
              <a:xfrm>
                <a:off x="4429185" y="3487989"/>
                <a:ext cx="17658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C10C03-D61C-D3F2-308D-B5F05FE5F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85" y="3487989"/>
                <a:ext cx="17658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/>
              <p:nvPr/>
            </p:nvSpPr>
            <p:spPr>
              <a:xfrm>
                <a:off x="7329104" y="2811195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104" y="2811195"/>
                <a:ext cx="23462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/>
              <p:nvPr/>
            </p:nvSpPr>
            <p:spPr>
              <a:xfrm>
                <a:off x="7329104" y="3487989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104" y="3487989"/>
                <a:ext cx="23462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/>
              <p:nvPr/>
            </p:nvSpPr>
            <p:spPr>
              <a:xfrm>
                <a:off x="225154" y="4189482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4" y="4189482"/>
                <a:ext cx="797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/>
              <p:nvPr/>
            </p:nvSpPr>
            <p:spPr>
              <a:xfrm>
                <a:off x="967110" y="4192023"/>
                <a:ext cx="14944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0" y="4192023"/>
                <a:ext cx="14944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/>
              <p:nvPr/>
            </p:nvSpPr>
            <p:spPr>
              <a:xfrm>
                <a:off x="197849" y="5866626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49" y="5866626"/>
                <a:ext cx="238694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/>
              <p:nvPr/>
            </p:nvSpPr>
            <p:spPr>
              <a:xfrm>
                <a:off x="225154" y="5046836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4" y="5046836"/>
                <a:ext cx="7975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/>
              <p:nvPr/>
            </p:nvSpPr>
            <p:spPr>
              <a:xfrm>
                <a:off x="1010702" y="5045199"/>
                <a:ext cx="14944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02" y="5045199"/>
                <a:ext cx="149442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1219579-102C-4BD8-9901-0D83AE6991C4}"/>
              </a:ext>
            </a:extLst>
          </p:cNvPr>
          <p:cNvSpPr/>
          <p:nvPr/>
        </p:nvSpPr>
        <p:spPr>
          <a:xfrm>
            <a:off x="2360194" y="5073330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(Right tailed test)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C92BC-65F3-ED99-6D03-B5957FBF939F}"/>
              </a:ext>
            </a:extLst>
          </p:cNvPr>
          <p:cNvSpPr txBox="1"/>
          <p:nvPr/>
        </p:nvSpPr>
        <p:spPr>
          <a:xfrm>
            <a:off x="2381520" y="4292089"/>
            <a:ext cx="612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(i.e. there is no difference in performance)</a:t>
            </a:r>
          </a:p>
        </p:txBody>
      </p:sp>
    </p:spTree>
    <p:extLst>
      <p:ext uri="{BB962C8B-B14F-4D97-AF65-F5344CB8AC3E}">
        <p14:creationId xmlns:p14="http://schemas.microsoft.com/office/powerpoint/2010/main" val="351430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8" grpId="0"/>
      <p:bldP spid="9" grpId="0"/>
      <p:bldP spid="12" grpId="0"/>
      <p:bldP spid="14" grpId="0"/>
      <p:bldP spid="15" grpId="0"/>
      <p:bldP spid="17" grpId="0"/>
      <p:bldP spid="18" grpId="0"/>
      <p:bldP spid="20" grpId="0"/>
      <p:bldP spid="21" grpId="0"/>
      <p:bldP spid="31" grpId="0"/>
      <p:bldP spid="32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53700" y="1001097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0" y="1001097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3779635" y="816014"/>
                <a:ext cx="2320290" cy="1437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70 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35" y="816014"/>
                <a:ext cx="2320290" cy="1437701"/>
              </a:xfrm>
              <a:prstGeom prst="rect">
                <a:avLst/>
              </a:prstGeom>
              <a:blipFill>
                <a:blip r:embed="rId3"/>
                <a:stretch>
                  <a:fillRect r="-39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/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/>
              <p:nvPr/>
            </p:nvSpPr>
            <p:spPr>
              <a:xfrm>
                <a:off x="1008780" y="816014"/>
                <a:ext cx="3071411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80" y="816014"/>
                <a:ext cx="3071411" cy="15415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3897015" y="2511051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1.1547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015" y="2511051"/>
                <a:ext cx="23202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C660236-4FAD-B8A1-B84E-E67699731A97}"/>
              </a:ext>
            </a:extLst>
          </p:cNvPr>
          <p:cNvSpPr/>
          <p:nvPr/>
        </p:nvSpPr>
        <p:spPr>
          <a:xfrm>
            <a:off x="218585" y="3228640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692310-A6E7-5CEF-A2AA-C2BE996BBAC7}"/>
                  </a:ext>
                </a:extLst>
              </p:cNvPr>
              <p:cNvSpPr txBox="1"/>
              <p:nvPr/>
            </p:nvSpPr>
            <p:spPr>
              <a:xfrm>
                <a:off x="150005" y="3857663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=1.1547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692310-A6E7-5CEF-A2AA-C2BE996B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5" y="3857663"/>
                <a:ext cx="234315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CF372A-412C-CC1B-D116-C1CE99D0D829}"/>
                  </a:ext>
                </a:extLst>
              </p:cNvPr>
              <p:cNvSpPr txBox="1"/>
              <p:nvPr/>
            </p:nvSpPr>
            <p:spPr>
              <a:xfrm>
                <a:off x="2329435" y="3717959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CF372A-412C-CC1B-D116-C1CE99D0D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35" y="3717959"/>
                <a:ext cx="633894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5A2E8D2-9C66-F33B-FD63-D1BF64FCCC27}"/>
              </a:ext>
            </a:extLst>
          </p:cNvPr>
          <p:cNvGrpSpPr/>
          <p:nvPr/>
        </p:nvGrpSpPr>
        <p:grpSpPr>
          <a:xfrm>
            <a:off x="9566369" y="770649"/>
            <a:ext cx="2708910" cy="4502773"/>
            <a:chOff x="9566369" y="770649"/>
            <a:chExt cx="2708910" cy="4502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324087" y="770649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=32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7" y="770649"/>
                  <a:ext cx="1867914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/>
                <p:nvPr/>
              </p:nvSpPr>
              <p:spPr>
                <a:xfrm>
                  <a:off x="10361645" y="2097167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=72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2249D3D-7654-495C-B158-9D4636094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645" y="2097167"/>
                  <a:ext cx="186791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324086" y="1433908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6" y="1433908"/>
                  <a:ext cx="186791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/>
                <p:nvPr/>
              </p:nvSpPr>
              <p:spPr>
                <a:xfrm>
                  <a:off x="10335291" y="2760426"/>
                  <a:ext cx="157476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DF7B85F-0EEB-4E1D-BCAB-719A7FFD6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291" y="2760426"/>
                  <a:ext cx="1574769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407365" y="3423685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365" y="3423685"/>
                  <a:ext cx="186791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384505" y="4086944"/>
                  <a:ext cx="186791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505" y="4086944"/>
                  <a:ext cx="186791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060FB19-D910-94F0-EED1-09459300E92A}"/>
                    </a:ext>
                  </a:extLst>
                </p:cNvPr>
                <p:cNvSpPr txBox="1"/>
                <p:nvPr/>
              </p:nvSpPr>
              <p:spPr>
                <a:xfrm>
                  <a:off x="9566369" y="4750202"/>
                  <a:ext cx="26631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1.645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060FB19-D910-94F0-EED1-09459300E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6369" y="4750202"/>
                  <a:ext cx="266319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2F7AC-8C1B-41DF-FF34-E02F71DFB8B7}"/>
                  </a:ext>
                </a:extLst>
              </p:cNvPr>
              <p:cNvSpPr txBox="1"/>
              <p:nvPr/>
            </p:nvSpPr>
            <p:spPr>
              <a:xfrm>
                <a:off x="2814740" y="3855185"/>
                <a:ext cx="266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2F7AC-8C1B-41DF-FF34-E02F71DFB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40" y="3855185"/>
                <a:ext cx="266318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D10F1-A8E5-8C8C-6580-D781854260BA}"/>
                  </a:ext>
                </a:extLst>
              </p:cNvPr>
              <p:cNvSpPr txBox="1"/>
              <p:nvPr/>
            </p:nvSpPr>
            <p:spPr>
              <a:xfrm>
                <a:off x="242989" y="4525653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D10F1-A8E5-8C8C-6580-D78185426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9" y="4525653"/>
                <a:ext cx="2663190" cy="523220"/>
              </a:xfrm>
              <a:prstGeom prst="rect">
                <a:avLst/>
              </a:prstGeom>
              <a:blipFill>
                <a:blip r:embed="rId2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3FFD31-D77D-16E3-73D8-E1D6AD53AA64}"/>
              </a:ext>
            </a:extLst>
          </p:cNvPr>
          <p:cNvSpPr txBox="1"/>
          <p:nvPr/>
        </p:nvSpPr>
        <p:spPr>
          <a:xfrm>
            <a:off x="242989" y="5199525"/>
            <a:ext cx="7852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The boys do not perform better than the girls.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17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19" grpId="0"/>
      <p:bldP spid="33" grpId="0"/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3128-2115-E1A5-7942-F1320D06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BC9-528A-A784-AA00-AC6DB49F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46898"/>
            <a:ext cx="10515600" cy="2852737"/>
          </a:xfrm>
        </p:spPr>
        <p:txBody>
          <a:bodyPr/>
          <a:lstStyle/>
          <a:p>
            <a:pPr lvl="0"/>
            <a:r>
              <a:rPr lang="en-US" dirty="0"/>
              <a:t>Method – 4</a:t>
            </a:r>
            <a:br>
              <a:rPr lang="en-US" dirty="0"/>
            </a:br>
            <a:r>
              <a:rPr lang="en-US" dirty="0"/>
              <a:t>Test of Significance of Difference Between Two Standard Deviation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883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BBA3A-C690-CBE1-BB39-337FFC91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425D-5AC6-8B07-893D-4E8BFAFE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of Significance of Difference Between Two Standard Deviations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a  two </a:t>
                </a:r>
                <a:r>
                  <a:rPr lang="en-US" b="1" dirty="0"/>
                  <a:t>sample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/>
                  <a:t>SD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respectively taken from two different </a:t>
                </a:r>
                <a:r>
                  <a:rPr lang="en-US" b="1" dirty="0"/>
                  <a:t>population</a:t>
                </a:r>
                <a:r>
                  <a:rPr lang="en-US" dirty="0"/>
                  <a:t> with </a:t>
                </a:r>
                <a:r>
                  <a:rPr lang="en-US" b="1" dirty="0"/>
                  <a:t>size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and 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sample </a:t>
                </a:r>
                <a:r>
                  <a:rPr lang="en-US" b="1" dirty="0"/>
                  <a:t>SD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In this test,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4B8A-EC3A-CE12-650C-D0FA6ADBC4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/>
              <p:nvPr/>
            </p:nvSpPr>
            <p:spPr>
              <a:xfrm>
                <a:off x="2697607" y="3717128"/>
                <a:ext cx="6155054" cy="2889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un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E4778-5FFF-DEAA-4BFB-6D96231E9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607" y="3717128"/>
                <a:ext cx="6155054" cy="288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50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D31A-F55C-87C2-54D5-CE3C2E66C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0366-851C-2700-31F6-788A8A5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of Significance of Difference Between Two Standard Deviations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Formula for Test Statistics</a:t>
                </a:r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When </a:t>
                </a:r>
                <a:r>
                  <a:rPr lang="en-US" b="1" dirty="0"/>
                  <a:t>population SD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dirty="0"/>
                  <a:t> is not known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C9556-32C1-86BF-FD8E-0DF0B1B4E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/>
              <p:nvPr/>
            </p:nvSpPr>
            <p:spPr>
              <a:xfrm>
                <a:off x="5753099" y="2324588"/>
                <a:ext cx="3071411" cy="1480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8E3-B288-C063-9AD5-CFDC0C35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99" y="2324588"/>
                <a:ext cx="3071411" cy="1480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/>
              <p:nvPr/>
            </p:nvSpPr>
            <p:spPr>
              <a:xfrm>
                <a:off x="5664964" y="4556488"/>
                <a:ext cx="3159546" cy="1480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531372-F621-20DB-C72F-F3C10303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64" y="4556488"/>
                <a:ext cx="3159546" cy="1480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C3976-5D4E-A8D7-5DF9-07D4EB04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377C-8395-7216-6612-FFE52EC5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of Significance of Difference Between Two Standard Deviations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Confidence Limits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Confidence 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sub>
                    </m:sSub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𝐒𝐄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45000"/>
                  </a:lnSpc>
                </a:pPr>
                <a:endParaRPr lang="en-US" b="1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b="1" dirty="0"/>
                  <a:t>     </a:t>
                </a:r>
                <a:r>
                  <a:rPr lang="en-US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Critical value at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8A048-A867-F16B-8659-D23712F1C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8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81"/>
                <a:ext cx="11929643" cy="218259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/>
                <a:r>
                  <a:rPr lang="en-US" dirty="0"/>
                  <a:t>The SD of a random sample of 900 members is 4.6 and that of another independent sample of 1600 members is 4.8. Examine if the two samples could have been drawn from a population with SD 4?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2182592"/>
              </a:xfrm>
              <a:prstGeom prst="rect">
                <a:avLst/>
              </a:prstGeom>
              <a:blipFill>
                <a:blip r:embed="rId2"/>
                <a:stretch>
                  <a:fillRect l="-1074" r="-1738" b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320955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717037" y="3188404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7" y="3188404"/>
                <a:ext cx="23462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1717036" y="3869503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36" y="3869503"/>
                <a:ext cx="23462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/>
              <p:nvPr/>
            </p:nvSpPr>
            <p:spPr>
              <a:xfrm>
                <a:off x="4573444" y="3192709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44" y="3192709"/>
                <a:ext cx="23462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/>
              <p:nvPr/>
            </p:nvSpPr>
            <p:spPr>
              <a:xfrm>
                <a:off x="4573444" y="3869503"/>
                <a:ext cx="23462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44" y="3869503"/>
                <a:ext cx="234624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2986C3-9FA4-2884-E756-7DAAD3CC4139}"/>
                  </a:ext>
                </a:extLst>
              </p:cNvPr>
              <p:cNvSpPr/>
              <p:nvPr/>
            </p:nvSpPr>
            <p:spPr>
              <a:xfrm>
                <a:off x="215520" y="4529454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2986C3-9FA4-2884-E756-7DAAD3CC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20" y="4529454"/>
                <a:ext cx="7975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58194A-8C74-214E-9AB9-CD99251B6723}"/>
                  </a:ext>
                </a:extLst>
              </p:cNvPr>
              <p:cNvSpPr/>
              <p:nvPr/>
            </p:nvSpPr>
            <p:spPr>
              <a:xfrm>
                <a:off x="1026057" y="4531995"/>
                <a:ext cx="21855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58194A-8C74-214E-9AB9-CD99251B6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7" y="4531995"/>
                <a:ext cx="218551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078618-0317-71B7-2EF3-041B2999C614}"/>
                  </a:ext>
                </a:extLst>
              </p:cNvPr>
              <p:cNvSpPr/>
              <p:nvPr/>
            </p:nvSpPr>
            <p:spPr>
              <a:xfrm>
                <a:off x="222505" y="5806548"/>
                <a:ext cx="2989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078618-0317-71B7-2EF3-041B2999C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5" y="5806548"/>
                <a:ext cx="29890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E8262A-EC8B-DC98-E401-2C0D00742A5E}"/>
                  </a:ext>
                </a:extLst>
              </p:cNvPr>
              <p:cNvSpPr/>
              <p:nvPr/>
            </p:nvSpPr>
            <p:spPr>
              <a:xfrm>
                <a:off x="215520" y="5146778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E8262A-EC8B-DC98-E401-2C0D00742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20" y="5146778"/>
                <a:ext cx="79758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BC0AA1-4697-8CFE-8B2F-0379AB7E69C0}"/>
                  </a:ext>
                </a:extLst>
              </p:cNvPr>
              <p:cNvSpPr/>
              <p:nvPr/>
            </p:nvSpPr>
            <p:spPr>
              <a:xfrm>
                <a:off x="1001068" y="5145141"/>
                <a:ext cx="14944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BC0AA1-4697-8CFE-8B2F-0379AB7E6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68" y="5145141"/>
                <a:ext cx="14944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68C1438-12E0-79E2-983A-25BC5810B939}"/>
              </a:ext>
            </a:extLst>
          </p:cNvPr>
          <p:cNvSpPr/>
          <p:nvPr/>
        </p:nvSpPr>
        <p:spPr>
          <a:xfrm>
            <a:off x="2373420" y="5184702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</p:spTree>
    <p:extLst>
      <p:ext uri="{BB962C8B-B14F-4D97-AF65-F5344CB8AC3E}">
        <p14:creationId xmlns:p14="http://schemas.microsoft.com/office/powerpoint/2010/main" val="178078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9" grpId="0"/>
      <p:bldP spid="14" grpId="0"/>
      <p:bldP spid="15" grpId="0"/>
      <p:bldP spid="4" grpId="0"/>
      <p:bldP spid="5" grpId="0"/>
      <p:bldP spid="6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4D4A2-3194-10AC-A007-6639F2DC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A680-5B99-AFF7-4B73-84659B19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4B336-00A1-B9D8-E595-9195FACFD7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</p:spPr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A finite subset of a universe or population is known as a </a:t>
                </a:r>
                <a:r>
                  <a:rPr lang="en-US" b="1" dirty="0">
                    <a:solidFill>
                      <a:srgbClr val="FF0000"/>
                    </a:solidFill>
                  </a:rPr>
                  <a:t>sample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A sample is the small portion of the universe.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The number of individuals in a sample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sample size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Sample size is denoted by </a:t>
                </a:r>
                <a:r>
                  <a:rPr lang="en-US" b="1" dirty="0">
                    <a:solidFill>
                      <a:srgbClr val="FF0000"/>
                    </a:solidFill>
                  </a:rPr>
                  <a:t>“ n ” </a:t>
                </a:r>
                <a:r>
                  <a:rPr lang="en-US" dirty="0"/>
                  <a:t>and population size is denoted by </a:t>
                </a:r>
                <a:r>
                  <a:rPr lang="en-US" b="1" dirty="0">
                    <a:solidFill>
                      <a:srgbClr val="FF0000"/>
                    </a:solidFill>
                  </a:rPr>
                  <a:t>“ N ”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If a sample size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en-US" dirty="0"/>
                  <a:t>, then it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Large sample</a:t>
                </a:r>
                <a:r>
                  <a:rPr lang="en-US" dirty="0"/>
                  <a:t>, otherwise it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Small sample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The process of selecting a sample from a universe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sampling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The theory of sampling is a study of relationship between a population and samples drawn from the population.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B4B336-00A1-B9D8-E595-9195FACFD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31545"/>
                <a:ext cx="11929641" cy="5579893"/>
              </a:xfrm>
              <a:blipFill>
                <a:blip r:embed="rId2"/>
                <a:stretch>
                  <a:fillRect l="-971" r="-1074" b="-32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0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94008" y="1101519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" y="1101519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4108562" y="824996"/>
                <a:ext cx="4326778" cy="1437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4.6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4.8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1.1600 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1800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3.040 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3200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62" y="824996"/>
                <a:ext cx="4326778" cy="1437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/>
              <p:nvPr/>
            </p:nvSpPr>
            <p:spPr>
              <a:xfrm>
                <a:off x="1006238" y="916436"/>
                <a:ext cx="3071411" cy="1480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0A0B-EBB8-479A-B477-D71FF22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38" y="916436"/>
                <a:ext cx="3071411" cy="1480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4030215" y="2711210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−1.4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15" y="2711210"/>
                <a:ext cx="23202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582BEC6-A610-E5CE-53C8-9818AB6D2620}"/>
              </a:ext>
            </a:extLst>
          </p:cNvPr>
          <p:cNvSpPr/>
          <p:nvPr/>
        </p:nvSpPr>
        <p:spPr>
          <a:xfrm>
            <a:off x="218585" y="3491530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0047C-A793-C7E7-3370-0E371662CCA4}"/>
                  </a:ext>
                </a:extLst>
              </p:cNvPr>
              <p:cNvSpPr txBox="1"/>
              <p:nvPr/>
            </p:nvSpPr>
            <p:spPr>
              <a:xfrm>
                <a:off x="150005" y="4120553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=1.4514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0047C-A793-C7E7-3370-0E371662C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5" y="4120553"/>
                <a:ext cx="23431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83894-CB96-6E29-E59C-943B291A9B73}"/>
                  </a:ext>
                </a:extLst>
              </p:cNvPr>
              <p:cNvSpPr txBox="1"/>
              <p:nvPr/>
            </p:nvSpPr>
            <p:spPr>
              <a:xfrm>
                <a:off x="2329435" y="3980849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283894-CB96-6E29-E59C-943B291A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35" y="3980849"/>
                <a:ext cx="63389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4715F-16F7-6804-D345-937443343759}"/>
                  </a:ext>
                </a:extLst>
              </p:cNvPr>
              <p:cNvSpPr txBox="1"/>
              <p:nvPr/>
            </p:nvSpPr>
            <p:spPr>
              <a:xfrm>
                <a:off x="2666150" y="4118075"/>
                <a:ext cx="266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64715F-16F7-6804-D345-93744334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50" y="4118075"/>
                <a:ext cx="26631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0C6361-298C-6831-E017-483F96FF5D05}"/>
                  </a:ext>
                </a:extLst>
              </p:cNvPr>
              <p:cNvSpPr txBox="1"/>
              <p:nvPr/>
            </p:nvSpPr>
            <p:spPr>
              <a:xfrm>
                <a:off x="242989" y="4788543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0C6361-298C-6831-E017-483F96FF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9" y="4788543"/>
                <a:ext cx="2663190" cy="523220"/>
              </a:xfrm>
              <a:prstGeom prst="rect">
                <a:avLst/>
              </a:prstGeom>
              <a:blipFill>
                <a:blip r:embed="rId9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AE05173-BA52-5344-5D99-DA637349B6F2}"/>
              </a:ext>
            </a:extLst>
          </p:cNvPr>
          <p:cNvGrpSpPr/>
          <p:nvPr/>
        </p:nvGrpSpPr>
        <p:grpSpPr>
          <a:xfrm>
            <a:off x="9813819" y="770649"/>
            <a:ext cx="2378181" cy="3046449"/>
            <a:chOff x="9813819" y="770649"/>
            <a:chExt cx="2378181" cy="30464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324087" y="770649"/>
                  <a:ext cx="177390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=900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7" y="770649"/>
                  <a:ext cx="177390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324085" y="1401456"/>
                  <a:ext cx="186791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=1600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5" y="1401456"/>
                  <a:ext cx="186791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324085" y="2032263"/>
                  <a:ext cx="168884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4.6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4085" y="2032263"/>
                  <a:ext cx="168884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335102" y="2663070"/>
                  <a:ext cx="176289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4.8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102" y="2663070"/>
                  <a:ext cx="176289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74F918-51D1-4FE7-A054-E09349300797}"/>
                    </a:ext>
                  </a:extLst>
                </p:cNvPr>
                <p:cNvSpPr txBox="1"/>
                <p:nvPr/>
              </p:nvSpPr>
              <p:spPr>
                <a:xfrm>
                  <a:off x="9813819" y="3293878"/>
                  <a:ext cx="23202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74F918-51D1-4FE7-A054-E09349300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819" y="3293878"/>
                  <a:ext cx="232029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39AEC76-23B3-4C18-26C1-D9DE38FA514A}"/>
              </a:ext>
            </a:extLst>
          </p:cNvPr>
          <p:cNvSpPr txBox="1"/>
          <p:nvPr/>
        </p:nvSpPr>
        <p:spPr>
          <a:xfrm>
            <a:off x="242988" y="5418344"/>
            <a:ext cx="11587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i.e., samples could have been drawn from the population having same standard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       deviation.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5134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19" grpId="0"/>
      <p:bldP spid="33" grpId="0"/>
      <p:bldP spid="4" grpId="0"/>
      <p:bldP spid="5" grpId="0"/>
      <p:bldP spid="6" grpId="0"/>
      <p:bldP spid="7" grpId="0"/>
      <p:bldP spid="8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14E0-835F-DAF0-4E9E-00F0F0ED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33123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endParaRPr lang="en-US" dirty="0"/>
              </a:p>
              <a:p>
                <a:r>
                  <a:rPr lang="en-US" dirty="0"/>
                  <a:t>Random samples drawn from two countries gave the following data relating to the heights of adult males: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</a:p>
              <a:p>
                <a:r>
                  <a:rPr lang="en-IN" dirty="0"/>
                  <a:t>								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 								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96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F56E4F9-D916-C186-BC4E-2543BB52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3312366"/>
              </a:xfrm>
              <a:prstGeom prst="rect">
                <a:avLst/>
              </a:prstGeom>
              <a:blipFill>
                <a:blip r:embed="rId2"/>
                <a:stretch>
                  <a:fillRect l="-1074" r="-1074" b="-16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B21BAD-6014-2D01-EA3E-D0F9994C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3DC87F-2197-139B-5464-9FF70849B475}"/>
              </a:ext>
            </a:extLst>
          </p:cNvPr>
          <p:cNvSpPr/>
          <p:nvPr/>
        </p:nvSpPr>
        <p:spPr>
          <a:xfrm>
            <a:off x="131177" y="4300017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/>
              <p:nvPr/>
            </p:nvSpPr>
            <p:spPr>
              <a:xfrm>
                <a:off x="1764537" y="4384246"/>
                <a:ext cx="20091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2914F-2AE3-4C9D-1C10-DBBD90A0A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37" y="4384246"/>
                <a:ext cx="200914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/>
              <p:nvPr/>
            </p:nvSpPr>
            <p:spPr>
              <a:xfrm>
                <a:off x="3773680" y="4382313"/>
                <a:ext cx="21234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253D49-75BD-B5BA-8DBF-C9E4E93AB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80" y="4382313"/>
                <a:ext cx="21234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/>
              <p:nvPr/>
            </p:nvSpPr>
            <p:spPr>
              <a:xfrm>
                <a:off x="5695222" y="4382313"/>
                <a:ext cx="17477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2.58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31472E-AB7C-4941-8EC9-0D34DD13C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22" y="4382313"/>
                <a:ext cx="17477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/>
              <p:nvPr/>
            </p:nvSpPr>
            <p:spPr>
              <a:xfrm>
                <a:off x="7442988" y="4367670"/>
                <a:ext cx="17477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2.50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F83280-15F0-4C44-9A49-53F203BB6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988" y="4367670"/>
                <a:ext cx="17477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B92D88-F389-077D-557E-3A06385D6A40}"/>
              </a:ext>
            </a:extLst>
          </p:cNvPr>
          <p:cNvGraphicFramePr>
            <a:graphicFrameLocks noGrp="1"/>
          </p:cNvGraphicFramePr>
          <p:nvPr/>
        </p:nvGraphicFramePr>
        <p:xfrm>
          <a:off x="174587" y="2317123"/>
          <a:ext cx="7997863" cy="178623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74270">
                  <a:extLst>
                    <a:ext uri="{9D8B030D-6E8A-4147-A177-3AD203B41FA5}">
                      <a16:colId xmlns:a16="http://schemas.microsoft.com/office/drawing/2014/main" val="1016131338"/>
                    </a:ext>
                  </a:extLst>
                </a:gridCol>
                <a:gridCol w="2457583">
                  <a:extLst>
                    <a:ext uri="{9D8B030D-6E8A-4147-A177-3AD203B41FA5}">
                      <a16:colId xmlns:a16="http://schemas.microsoft.com/office/drawing/2014/main" val="1191630609"/>
                    </a:ext>
                  </a:extLst>
                </a:gridCol>
                <a:gridCol w="2366010">
                  <a:extLst>
                    <a:ext uri="{9D8B030D-6E8A-4147-A177-3AD203B41FA5}">
                      <a16:colId xmlns:a16="http://schemas.microsoft.com/office/drawing/2014/main" val="2422629223"/>
                    </a:ext>
                  </a:extLst>
                </a:gridCol>
              </a:tblGrid>
              <a:tr h="595413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Country A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Country B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468462"/>
                  </a:ext>
                </a:extLst>
              </a:tr>
              <a:tr h="595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Standard Deviation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2.58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2.50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4084"/>
                  </a:ext>
                </a:extLst>
              </a:tr>
              <a:tr h="59541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Number in samples</a:t>
                      </a:r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1000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1200</a:t>
                      </a:r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6453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/>
              <p:nvPr/>
            </p:nvSpPr>
            <p:spPr>
              <a:xfrm>
                <a:off x="174587" y="5091758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38D29A-6ADA-4BAA-BE99-B3C2CAEF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87" y="5091758"/>
                <a:ext cx="7975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/>
              <p:nvPr/>
            </p:nvSpPr>
            <p:spPr>
              <a:xfrm>
                <a:off x="985124" y="5094299"/>
                <a:ext cx="15357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CAEC61-AB24-4151-977D-09455CC3D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24" y="5094299"/>
                <a:ext cx="15357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/>
              <p:nvPr/>
            </p:nvSpPr>
            <p:spPr>
              <a:xfrm>
                <a:off x="174587" y="5949112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A5EB76-7749-4169-B6BF-8FB274A5D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87" y="5949112"/>
                <a:ext cx="7975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/>
              <p:nvPr/>
            </p:nvSpPr>
            <p:spPr>
              <a:xfrm>
                <a:off x="960135" y="5947475"/>
                <a:ext cx="17147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94E9EF-601D-4515-A2EE-2D428482F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35" y="5947475"/>
                <a:ext cx="17147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1219579-102C-4BD8-9901-0D83AE6991C4}"/>
              </a:ext>
            </a:extLst>
          </p:cNvPr>
          <p:cNvSpPr/>
          <p:nvPr/>
        </p:nvSpPr>
        <p:spPr>
          <a:xfrm>
            <a:off x="2335326" y="5155689"/>
            <a:ext cx="7185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(There is no significant difference between SD.)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65515B-19FF-493F-AE4E-55D05348BA99}"/>
              </a:ext>
            </a:extLst>
          </p:cNvPr>
          <p:cNvSpPr/>
          <p:nvPr/>
        </p:nvSpPr>
        <p:spPr>
          <a:xfrm>
            <a:off x="2286767" y="5975606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</p:spTree>
    <p:extLst>
      <p:ext uri="{BB962C8B-B14F-4D97-AF65-F5344CB8AC3E}">
        <p14:creationId xmlns:p14="http://schemas.microsoft.com/office/powerpoint/2010/main" val="394992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7" grpId="0"/>
      <p:bldP spid="9" grpId="0"/>
      <p:bldP spid="14" grpId="0"/>
      <p:bldP spid="15" grpId="0"/>
      <p:bldP spid="5" grpId="0"/>
      <p:bldP spid="18" grpId="0"/>
      <p:bldP spid="21" grpId="0"/>
      <p:bldP spid="31" grpId="0"/>
      <p:bldP spid="32" grpId="0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55-6CA3-ACBA-D718-985180CB3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5E28-5418-E9B2-3C26-3AFD1A9A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/>
              <p:nvPr/>
            </p:nvSpPr>
            <p:spPr>
              <a:xfrm>
                <a:off x="132743" y="1695879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E3F47F-34A5-3E92-37E3-3F1167A6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43" y="1695879"/>
                <a:ext cx="131886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/>
              <p:nvPr/>
            </p:nvSpPr>
            <p:spPr>
              <a:xfrm>
                <a:off x="4202661" y="1494459"/>
                <a:ext cx="4036582" cy="1446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.58−2.50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</m:eqAr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.6564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2000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.2500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2400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23E637-D2D6-3A73-1EB1-A676022D0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61" y="1494459"/>
                <a:ext cx="4036582" cy="1446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/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59B9F-8A1F-267E-5149-9E7B47A9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135" y="7232699"/>
                <a:ext cx="23202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/>
              <p:nvPr/>
            </p:nvSpPr>
            <p:spPr>
              <a:xfrm>
                <a:off x="157109" y="928528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5E114-092E-4DD2-9BCD-E1D73F1D3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" y="928528"/>
                <a:ext cx="238694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/>
              <p:nvPr/>
            </p:nvSpPr>
            <p:spPr>
              <a:xfrm>
                <a:off x="3945183" y="3047111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2866DB-A644-4107-87A6-BE1D4E9A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3" y="3047111"/>
                <a:ext cx="23202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19C46D-4BF7-4A63-8617-A2D1E003FBD5}"/>
                  </a:ext>
                </a:extLst>
              </p:cNvPr>
              <p:cNvSpPr txBox="1"/>
              <p:nvPr/>
            </p:nvSpPr>
            <p:spPr>
              <a:xfrm>
                <a:off x="1236953" y="1590806"/>
                <a:ext cx="3071411" cy="1480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19C46D-4BF7-4A63-8617-A2D1E003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953" y="1590806"/>
                <a:ext cx="3071411" cy="14808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8C1A1A3-CE75-314E-0A7F-EC76EC5457DF}"/>
              </a:ext>
            </a:extLst>
          </p:cNvPr>
          <p:cNvSpPr/>
          <p:nvPr/>
        </p:nvSpPr>
        <p:spPr>
          <a:xfrm>
            <a:off x="218585" y="3582970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A75DE-93C6-47DE-4047-EED623164C2B}"/>
                  </a:ext>
                </a:extLst>
              </p:cNvPr>
              <p:cNvSpPr txBox="1"/>
              <p:nvPr/>
            </p:nvSpPr>
            <p:spPr>
              <a:xfrm>
                <a:off x="150005" y="4211993"/>
                <a:ext cx="2343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=1.0390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FA75DE-93C6-47DE-4047-EED623164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5" y="4211993"/>
                <a:ext cx="234315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E33CA-C9D4-BC8D-1C2D-CEBDBA70A632}"/>
                  </a:ext>
                </a:extLst>
              </p:cNvPr>
              <p:cNvSpPr txBox="1"/>
              <p:nvPr/>
            </p:nvSpPr>
            <p:spPr>
              <a:xfrm>
                <a:off x="2329435" y="4072289"/>
                <a:ext cx="6338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E33CA-C9D4-BC8D-1C2D-CEBDBA70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35" y="4072289"/>
                <a:ext cx="633894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F6E5B-67D9-63B3-5D59-B7527760C6FD}"/>
                  </a:ext>
                </a:extLst>
              </p:cNvPr>
              <p:cNvSpPr txBox="1"/>
              <p:nvPr/>
            </p:nvSpPr>
            <p:spPr>
              <a:xfrm>
                <a:off x="2666150" y="4209515"/>
                <a:ext cx="266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F6E5B-67D9-63B3-5D59-B7527760C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50" y="4209515"/>
                <a:ext cx="266318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6FDB6-3CE8-729C-65BC-BC31124548CC}"/>
                  </a:ext>
                </a:extLst>
              </p:cNvPr>
              <p:cNvSpPr txBox="1"/>
              <p:nvPr/>
            </p:nvSpPr>
            <p:spPr>
              <a:xfrm>
                <a:off x="242989" y="4879983"/>
                <a:ext cx="26631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6FDB6-3CE8-729C-65BC-BC311245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9" y="4879983"/>
                <a:ext cx="2663190" cy="523220"/>
              </a:xfrm>
              <a:prstGeom prst="rect">
                <a:avLst/>
              </a:prstGeom>
              <a:blipFill>
                <a:blip r:embed="rId1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A89897-93EB-C02B-0814-7C5C6672605B}"/>
              </a:ext>
            </a:extLst>
          </p:cNvPr>
          <p:cNvSpPr txBox="1"/>
          <p:nvPr/>
        </p:nvSpPr>
        <p:spPr>
          <a:xfrm>
            <a:off x="242989" y="5509784"/>
            <a:ext cx="8740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i.e., </a:t>
            </a: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There is no significant difference between sample SDs.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81AF37-BB73-346B-A4F3-CD8B6018BD6D}"/>
              </a:ext>
            </a:extLst>
          </p:cNvPr>
          <p:cNvGrpSpPr/>
          <p:nvPr/>
        </p:nvGrpSpPr>
        <p:grpSpPr>
          <a:xfrm>
            <a:off x="9740865" y="770649"/>
            <a:ext cx="2410841" cy="3174819"/>
            <a:chOff x="9740865" y="770649"/>
            <a:chExt cx="2410841" cy="317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/>
                <p:nvPr/>
              </p:nvSpPr>
              <p:spPr>
                <a:xfrm>
                  <a:off x="10198357" y="770649"/>
                  <a:ext cx="192887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=1000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7EA977B-74D1-4826-B8C6-82AF79363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357" y="770649"/>
                  <a:ext cx="192887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/>
                <p:nvPr/>
              </p:nvSpPr>
              <p:spPr>
                <a:xfrm>
                  <a:off x="10198356" y="1433549"/>
                  <a:ext cx="192887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=1200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53433A-BE3B-4CE1-B7F8-049B7B558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356" y="1433549"/>
                  <a:ext cx="192887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/>
                <p:nvPr/>
              </p:nvSpPr>
              <p:spPr>
                <a:xfrm>
                  <a:off x="10211402" y="2096449"/>
                  <a:ext cx="192887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2.58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D6E661-F785-45BA-81A7-68125BFE6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402" y="2096449"/>
                  <a:ext cx="192887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/>
                <p:nvPr/>
              </p:nvSpPr>
              <p:spPr>
                <a:xfrm>
                  <a:off x="10222832" y="2759349"/>
                  <a:ext cx="192887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2.50</m:t>
                        </m:r>
                      </m:oMath>
                    </m:oMathPara>
                  </a14:m>
                  <a:endParaRPr lang="en-US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A236EF-40F2-40DA-A9AE-1C10C489C8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2832" y="2759349"/>
                  <a:ext cx="192887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A1767B-0028-2878-BF5C-A490A7A04954}"/>
                    </a:ext>
                  </a:extLst>
                </p:cNvPr>
                <p:cNvSpPr txBox="1"/>
                <p:nvPr/>
              </p:nvSpPr>
              <p:spPr>
                <a:xfrm>
                  <a:off x="9740865" y="3422248"/>
                  <a:ext cx="231181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=1.</m:t>
                        </m:r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0A1767B-0028-2878-BF5C-A490A7A04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865" y="3422248"/>
                  <a:ext cx="2311819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144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0" grpId="0"/>
      <p:bldP spid="33" grpId="0"/>
      <p:bldP spid="38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957B-8482-9368-B7F7-995B4FB7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C4FA-F339-1050-8012-3E6B527B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 - Test for Small Sample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062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BE34-6286-4387-9BC3-2119F3AE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458B-277C-05AC-FD90-9B41A56F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49FFE-CBC0-4A82-D1BE-3A960C924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37714"/>
                <a:ext cx="11929641" cy="5765956"/>
              </a:xfrm>
            </p:spPr>
            <p:txBody>
              <a:bodyPr/>
              <a:lstStyle/>
              <a:p>
                <a:pPr lvl="0"/>
                <a:r>
                  <a:rPr lang="en-US" dirty="0"/>
                  <a:t>If the sample are </a:t>
                </a:r>
                <a:r>
                  <a:rPr lang="en-US" b="1" dirty="0"/>
                  <a:t>large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</m:d>
                  </m:oMath>
                </a14:m>
                <a:r>
                  <a:rPr lang="en-US" dirty="0"/>
                  <a:t> then the sampling distribution of a statistics is normal. But if the samples are </a:t>
                </a:r>
                <a:r>
                  <a:rPr lang="en-US" b="1" dirty="0"/>
                  <a:t>small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</m:d>
                  </m:oMath>
                </a14:m>
                <a:r>
                  <a:rPr lang="en-US" dirty="0"/>
                  <a:t> then method that we have seen in previous does not hold good. </a:t>
                </a:r>
                <a:endParaRPr lang="en-IN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/>
                <a:r>
                  <a:rPr lang="en-US" dirty="0"/>
                  <a:t>For estimating of the parameter as well as for testing a hypothesis, following distributions are used:</a:t>
                </a:r>
              </a:p>
              <a:p>
                <a:pPr lvl="1"/>
                <a:r>
                  <a:rPr lang="en-US" dirty="0"/>
                  <a:t>Student’s </a:t>
                </a:r>
                <a:r>
                  <a:rPr lang="en-US" b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 – distribution</a:t>
                </a:r>
                <a:endParaRPr lang="en-IN" dirty="0"/>
              </a:p>
              <a:p>
                <a:pPr lvl="1"/>
                <a:r>
                  <a:rPr lang="en-US" dirty="0" err="1"/>
                  <a:t>Snedecor’s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/>
                  <a:t> – distribution</a:t>
                </a:r>
                <a:endParaRPr lang="en-IN" dirty="0"/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Chi – Square</a:t>
                </a:r>
                <a:r>
                  <a:rPr lang="en-US" dirty="0"/>
                  <a:t> distribution </a:t>
                </a:r>
                <a:endParaRPr lang="en-IN" dirty="0"/>
              </a:p>
              <a:p>
                <a:pPr lvl="1"/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49FFE-CBC0-4A82-D1BE-3A960C924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37714"/>
                <a:ext cx="11929641" cy="5765956"/>
              </a:xfrm>
              <a:blipFill>
                <a:blip r:embed="rId2"/>
                <a:stretch>
                  <a:fillRect l="-971" r="-1074" b="-28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42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241C-741F-9C49-938A-2B14D0A5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AB65-5B3E-D3E2-1C93-705FB6AC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189E3A-671A-E894-7106-8A91F060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Degrees of freedom </a:t>
                </a:r>
                <a:r>
                  <a:rPr lang="en-US" b="1" dirty="0"/>
                  <a:t>(DOF)</a:t>
                </a:r>
                <a:r>
                  <a:rPr lang="en-US" dirty="0"/>
                  <a:t> refers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number of values in your data set that are free to vary</a:t>
                </a:r>
                <a:r>
                  <a:rPr lang="en-US" dirty="0"/>
                  <a:t>. </a:t>
                </a:r>
              </a:p>
              <a:p>
                <a:pPr lvl="0"/>
                <a:r>
                  <a:rPr lang="en-US" dirty="0"/>
                  <a:t>For Example:</a:t>
                </a:r>
              </a:p>
              <a:p>
                <a:pPr lvl="1"/>
                <a:r>
                  <a:rPr lang="en-US" dirty="0"/>
                  <a:t>Suppose you want to calculate the </a:t>
                </a:r>
                <a:r>
                  <a:rPr lang="en-US" b="1" dirty="0"/>
                  <a:t>average height</a:t>
                </a:r>
                <a:r>
                  <a:rPr lang="en-US" dirty="0"/>
                  <a:t> of 5 students in a class:</a:t>
                </a:r>
              </a:p>
              <a:p>
                <a:pPr lvl="2"/>
                <a:r>
                  <a:rPr lang="en-US" dirty="0"/>
                  <a:t>The heights are: 160 cm, 165 cm, 155 cm, 170 cm, and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You know the average is </a:t>
                </a:r>
                <a:r>
                  <a:rPr lang="en-US" b="1" dirty="0"/>
                  <a:t>162 cm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Using this information,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, the fifth student's height, is not free—it must be </a:t>
                </a:r>
                <a:r>
                  <a:rPr lang="en-US" b="1" dirty="0"/>
                  <a:t>calculated</a:t>
                </a:r>
                <a:r>
                  <a:rPr lang="en-US" dirty="0"/>
                  <a:t> to keep the average 162.</a:t>
                </a:r>
              </a:p>
              <a:p>
                <a:pPr lvl="1"/>
                <a:r>
                  <a:rPr lang="en-IN" dirty="0"/>
                  <a:t>Therefor, </a:t>
                </a:r>
                <a:r>
                  <a:rPr lang="en-IN" b="1" dirty="0"/>
                  <a:t>DOF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b="1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10C82-D991-C19C-C620-91F90CF09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6284"/>
                <a:ext cx="11929641" cy="5590565"/>
              </a:xfrm>
              <a:blipFill>
                <a:blip r:embed="rId2"/>
                <a:stretch>
                  <a:fillRect l="-971" r="-1074" b="-65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0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51D8F-D49D-11F7-F03F-7A08A813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FC322-A95D-B44E-8D76-B9C693A08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lvl="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Apply test statistic.</a:t>
                </a:r>
                <a:endParaRPr lang="en-IN" dirty="0"/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Set up critical region and Find Appropriate degree of freedom.</a:t>
                </a:r>
              </a:p>
              <a:p>
                <a:pPr marL="514350" indent="-51435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dirty="0"/>
                  <a:t>Conclusion.</a:t>
                </a: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US" b="1" dirty="0"/>
              </a:p>
              <a:p>
                <a:pPr lvl="1">
                  <a:lnSpc>
                    <a:spcPct val="200000"/>
                  </a:lnSpc>
                </a:pPr>
                <a:endParaRPr lang="en-IN" dirty="0"/>
              </a:p>
              <a:p>
                <a:pPr>
                  <a:lnSpc>
                    <a:spcPct val="200000"/>
                  </a:lnSpc>
                </a:pPr>
                <a:endParaRPr lang="en-IN" dirty="0"/>
              </a:p>
              <a:p>
                <a:pPr marL="0" lvl="0" indent="0">
                  <a:lnSpc>
                    <a:spcPct val="200000"/>
                  </a:lnSpc>
                  <a:buNone/>
                </a:pPr>
                <a:endParaRPr lang="en-IN" dirty="0"/>
              </a:p>
              <a:p>
                <a:pPr lvl="0">
                  <a:lnSpc>
                    <a:spcPct val="2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FC322-A95D-B44E-8D76-B9C693A08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87E2545-93ED-E3AD-B6E0-7AF4FE6B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Testing of Statistical Hypothesis  </a:t>
            </a:r>
          </a:p>
        </p:txBody>
      </p:sp>
    </p:spTree>
    <p:extLst>
      <p:ext uri="{BB962C8B-B14F-4D97-AF65-F5344CB8AC3E}">
        <p14:creationId xmlns:p14="http://schemas.microsoft.com/office/powerpoint/2010/main" val="138102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47D59-4CD1-8A62-5844-B399E013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D75B4-4619-0675-37FE-D74B5AF9C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</p:spPr>
            <p:txBody>
              <a:bodyPr/>
              <a:lstStyle/>
              <a:p>
                <a:r>
                  <a:rPr lang="en-US" dirty="0"/>
                  <a:t>Compare the computed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dirty="0"/>
                  <a:t> with critical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sub>
                        </m:sSub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significant difference. </a:t>
                </a:r>
              </a:p>
              <a:p>
                <a:endParaRPr lang="en-US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we </a:t>
                </a:r>
                <a:r>
                  <a:rPr lang="en-US" b="1" dirty="0">
                    <a:solidFill>
                      <a:srgbClr val="FF0000"/>
                    </a:solidFill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and conclude that there is no significant difference.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lvl="0"/>
                <a:endParaRPr lang="en-US" b="1" dirty="0"/>
              </a:p>
              <a:p>
                <a:pPr lvl="1"/>
                <a:endParaRPr lang="en-IN" dirty="0"/>
              </a:p>
              <a:p>
                <a:endParaRPr lang="en-IN" dirty="0"/>
              </a:p>
              <a:p>
                <a:pPr marL="0" lvl="0" indent="0">
                  <a:buNone/>
                </a:pPr>
                <a:endParaRPr lang="en-IN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D75B4-4619-0675-37FE-D74B5AF9C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28675"/>
                <a:ext cx="11929641" cy="5797855"/>
              </a:xfrm>
              <a:blipFill>
                <a:blip r:embed="rId2"/>
                <a:stretch>
                  <a:fillRect l="-971" r="-3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45FECE-E197-4671-4F28-A1530080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 </a:t>
            </a:r>
          </a:p>
        </p:txBody>
      </p:sp>
    </p:spTree>
    <p:extLst>
      <p:ext uri="{BB962C8B-B14F-4D97-AF65-F5344CB8AC3E}">
        <p14:creationId xmlns:p14="http://schemas.microsoft.com/office/powerpoint/2010/main" val="41676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3128-2115-E1A5-7942-F1320D06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1BC9-528A-A784-AA00-AC6DB49F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46898"/>
            <a:ext cx="10515600" cy="2852737"/>
          </a:xfrm>
        </p:spPr>
        <p:txBody>
          <a:bodyPr/>
          <a:lstStyle/>
          <a:p>
            <a:pPr lvl="0"/>
            <a:r>
              <a:rPr lang="en-US" dirty="0"/>
              <a:t>Method – 5</a:t>
            </a:r>
            <a:br>
              <a:rPr lang="en-US" dirty="0"/>
            </a:br>
            <a:r>
              <a:rPr lang="en-US" dirty="0"/>
              <a:t>Test of Significance of 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6130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4488C-CDB1-38C4-1BED-AAF0384D5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BA54-8917-E04F-1EB4-F005A013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150DB-52FF-5922-7ACF-94856964E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a </a:t>
                </a:r>
                <a:r>
                  <a:rPr lang="en-US" b="1" dirty="0"/>
                  <a:t>Sample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</a:t>
                </a:r>
                <a:r>
                  <a:rPr lang="en-US" b="1" dirty="0"/>
                  <a:t>size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taken from a normal population with mean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dirty="0"/>
                  <a:t> and size </a:t>
                </a:r>
                <a:r>
                  <a:rPr lang="en-US" b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and population mean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dirty="0"/>
                  <a:t> when </a:t>
                </a:r>
                <a:r>
                  <a:rPr lang="en-US" b="1" dirty="0"/>
                  <a:t>variance of the population is unknown</a:t>
                </a:r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In this test,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5150DB-52FF-5922-7ACF-94856964E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2518AB-E161-B80E-B0D7-1B6E8EEAC119}"/>
                  </a:ext>
                </a:extLst>
              </p:cNvPr>
              <p:cNvSpPr txBox="1"/>
              <p:nvPr/>
            </p:nvSpPr>
            <p:spPr>
              <a:xfrm>
                <a:off x="2675573" y="4243917"/>
                <a:ext cx="6155054" cy="2282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given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;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given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2518AB-E161-B80E-B0D7-1B6E8EEAC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73" y="4243917"/>
                <a:ext cx="6155054" cy="2282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2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18EE-BCDD-A78E-01BE-6D5DFFE7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A598-1151-1A9B-F5C4-DF0850F7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4D82-49BA-716E-B290-D429E1EB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The fundamental object of sampling is to get as much information as possible of the whole universe by examining only a part of it.</a:t>
            </a:r>
          </a:p>
          <a:p>
            <a:pPr lvl="0">
              <a:lnSpc>
                <a:spcPct val="145000"/>
              </a:lnSpc>
            </a:pPr>
            <a:r>
              <a:rPr lang="en-US" dirty="0"/>
              <a:t>Sampling is a quite often used in our day-to-day life. </a:t>
            </a:r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</a:p>
          <a:p>
            <a:pPr lvl="1">
              <a:lnSpc>
                <a:spcPct val="145000"/>
              </a:lnSpc>
            </a:pPr>
            <a:r>
              <a:rPr lang="en-US" dirty="0"/>
              <a:t>In a </a:t>
            </a:r>
            <a:r>
              <a:rPr lang="en-US" b="1" dirty="0"/>
              <a:t>shop</a:t>
            </a:r>
            <a:r>
              <a:rPr lang="en-US" dirty="0"/>
              <a:t> we assess the </a:t>
            </a:r>
            <a:r>
              <a:rPr lang="en-US" b="1" dirty="0">
                <a:solidFill>
                  <a:srgbClr val="FF0000"/>
                </a:solidFill>
              </a:rPr>
              <a:t>quality of sugar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rice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any commodity</a:t>
            </a:r>
            <a:r>
              <a:rPr lang="en-US" dirty="0"/>
              <a:t> by taking only a handful of it from the bag and then decide whether to purchase it or not.</a:t>
            </a:r>
          </a:p>
          <a:p>
            <a:pPr lvl="0">
              <a:lnSpc>
                <a:spcPct val="14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47003-1754-8769-B9F8-D146E115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47F0-5D4D-8012-402D-846E2F80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4F15-121B-38DA-608D-AB962A926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In this test,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4CCA6-2DAE-16A5-5B32-8A36C4B726E8}"/>
                  </a:ext>
                </a:extLst>
              </p:cNvPr>
              <p:cNvSpPr txBox="1"/>
              <p:nvPr/>
            </p:nvSpPr>
            <p:spPr>
              <a:xfrm>
                <a:off x="-59054" y="2072378"/>
                <a:ext cx="6155054" cy="2282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given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    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;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given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4CCA6-2DAE-16A5-5B32-8A36C4B7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054" y="2072378"/>
                <a:ext cx="6155054" cy="22825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72CD8-9363-8232-335C-7AAA6602830D}"/>
                  </a:ext>
                </a:extLst>
              </p:cNvPr>
              <p:cNvSpPr txBox="1"/>
              <p:nvPr/>
            </p:nvSpPr>
            <p:spPr>
              <a:xfrm>
                <a:off x="6389708" y="2273300"/>
                <a:ext cx="23202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sample SD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72CD8-9363-8232-335C-7AAA6602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08" y="2273300"/>
                <a:ext cx="2320290" cy="523220"/>
              </a:xfrm>
              <a:prstGeom prst="rect">
                <a:avLst/>
              </a:prstGeom>
              <a:blipFill>
                <a:blip r:embed="rId3"/>
                <a:stretch>
                  <a:fillRect t="-12791" r="-367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69F86-B671-0976-A0EA-FEC4097DCFA4}"/>
                  </a:ext>
                </a:extLst>
              </p:cNvPr>
              <p:cNvSpPr txBox="1"/>
              <p:nvPr/>
            </p:nvSpPr>
            <p:spPr>
              <a:xfrm>
                <a:off x="8636318" y="1604877"/>
                <a:ext cx="3087052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69F86-B671-0976-A0EA-FEC4097DC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8" y="1604877"/>
                <a:ext cx="3087052" cy="1768626"/>
              </a:xfrm>
              <a:prstGeom prst="rect">
                <a:avLst/>
              </a:prstGeom>
              <a:blipFill>
                <a:blip r:embed="rId4"/>
                <a:stretch>
                  <a:fillRect r="-7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D3FA-1625-9188-ECB6-1E0A89AF4B81}"/>
                  </a:ext>
                </a:extLst>
              </p:cNvPr>
              <p:cNvSpPr txBox="1"/>
              <p:nvPr/>
            </p:nvSpPr>
            <p:spPr>
              <a:xfrm>
                <a:off x="6389708" y="3944766"/>
                <a:ext cx="4544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unbiased estimator of SD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D3FA-1625-9188-ECB6-1E0A89AF4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08" y="3944766"/>
                <a:ext cx="454499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4E86A-301B-763C-F86A-5941B4C9F2AB}"/>
                  </a:ext>
                </a:extLst>
              </p:cNvPr>
              <p:cNvSpPr txBox="1"/>
              <p:nvPr/>
            </p:nvSpPr>
            <p:spPr>
              <a:xfrm>
                <a:off x="6522582" y="4535213"/>
                <a:ext cx="4351972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4E86A-301B-763C-F86A-5941B4C9F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582" y="4535213"/>
                <a:ext cx="4351972" cy="1768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1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/>
      <p:bldP spid="11" grpId="0"/>
      <p:bldP spid="12" grpId="0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00FFC-DC49-4ED4-E04A-9B419915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F80-1642-3A70-EDBC-6DB66DA5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921B6-97B2-9565-DF41-9C70E389E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Relation between 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921B6-97B2-9565-DF41-9C70E389E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4F2BF-4BF1-5D9E-32F0-E853EF151997}"/>
                  </a:ext>
                </a:extLst>
              </p:cNvPr>
              <p:cNvSpPr txBox="1"/>
              <p:nvPr/>
            </p:nvSpPr>
            <p:spPr>
              <a:xfrm>
                <a:off x="685800" y="2004179"/>
                <a:ext cx="34975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4F2BF-4BF1-5D9E-32F0-E853EF15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004179"/>
                <a:ext cx="34975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20F9B-2E41-7326-2DB6-08E0550D5148}"/>
                  </a:ext>
                </a:extLst>
              </p:cNvPr>
              <p:cNvSpPr txBox="1"/>
              <p:nvPr/>
            </p:nvSpPr>
            <p:spPr>
              <a:xfrm>
                <a:off x="0" y="2876669"/>
                <a:ext cx="292608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320F9B-2E41-7326-2DB6-08E0550D5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6669"/>
                <a:ext cx="292608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BF477-358E-A29E-E7A1-0B1C86FDE967}"/>
                  </a:ext>
                </a:extLst>
              </p:cNvPr>
              <p:cNvSpPr txBox="1"/>
              <p:nvPr/>
            </p:nvSpPr>
            <p:spPr>
              <a:xfrm>
                <a:off x="194309" y="4069410"/>
                <a:ext cx="2926080" cy="98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2BF477-358E-A29E-E7A1-0B1C86FD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9" y="4069410"/>
                <a:ext cx="2926080" cy="982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2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2836-77CA-D98F-1256-2D92E9CB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6B2D-C575-E483-28BB-CF58B36F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7B06-258F-37D2-4B79-0FBB3538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Formula for Test Statistics</a:t>
            </a:r>
          </a:p>
          <a:p>
            <a:pPr lvl="1">
              <a:lnSpc>
                <a:spcPct val="145000"/>
              </a:lnSpc>
            </a:pPr>
            <a:r>
              <a:rPr lang="en-US" dirty="0"/>
              <a:t>When </a:t>
            </a:r>
            <a:r>
              <a:rPr lang="en-US" b="1" dirty="0"/>
              <a:t>s </a:t>
            </a:r>
            <a:r>
              <a:rPr lang="en-US" dirty="0"/>
              <a:t>is known</a:t>
            </a:r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r>
              <a:rPr lang="en-US" dirty="0"/>
              <a:t>When </a:t>
            </a:r>
            <a:r>
              <a:rPr lang="en-US" b="1" dirty="0"/>
              <a:t>s </a:t>
            </a:r>
            <a:r>
              <a:rPr lang="en-US" dirty="0"/>
              <a:t>is not known</a:t>
            </a:r>
          </a:p>
          <a:p>
            <a:pPr lvl="1">
              <a:lnSpc>
                <a:spcPct val="145000"/>
              </a:lnSpc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marL="0" lvl="0" indent="0">
              <a:lnSpc>
                <a:spcPct val="145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2E280D-FCDD-09EB-A36C-3C1B1FAE2ACD}"/>
                  </a:ext>
                </a:extLst>
              </p:cNvPr>
              <p:cNvSpPr txBox="1"/>
              <p:nvPr/>
            </p:nvSpPr>
            <p:spPr>
              <a:xfrm>
                <a:off x="4935855" y="1911469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𝐬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  <m:r>
                                            <a:rPr lang="en-US" sz="2800" b="1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1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2E280D-FCDD-09EB-A36C-3C1B1FAE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855" y="1911469"/>
                <a:ext cx="2320290" cy="1517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68C64-5C56-84EE-C200-168C08F845C3}"/>
                  </a:ext>
                </a:extLst>
              </p:cNvPr>
              <p:cNvSpPr txBox="1"/>
              <p:nvPr/>
            </p:nvSpPr>
            <p:spPr>
              <a:xfrm>
                <a:off x="4935855" y="4477025"/>
                <a:ext cx="2320290" cy="158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IN" sz="28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68C64-5C56-84EE-C200-168C08F8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855" y="4477025"/>
                <a:ext cx="2320290" cy="1585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3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1563-F7CD-04B0-E84C-BA16A4FC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58F-F168-5A8F-57B0-297B91C5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C027B-D2C2-7288-1A23-AAAD6D99A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Confidence Limits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Confidence Limits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sub>
                    </m:sSub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𝐒𝐄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45000"/>
                  </a:lnSpc>
                </a:pPr>
                <a:endParaRPr lang="en-US" b="1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b="1" dirty="0"/>
                  <a:t>     </a:t>
                </a:r>
                <a:r>
                  <a:rPr lang="en-US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Critical value at level of Significance α</a:t>
                </a:r>
                <a:r>
                  <a:rPr lang="en-US" dirty="0"/>
                  <a:t> &amp; dof v .</a:t>
                </a:r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C027B-D2C2-7288-1A23-AAAD6D99A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2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16891-CBC3-1A78-FAD2-BE26DD94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B738F18-65A0-A905-476D-F720201552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214617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A random sample of size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has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53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as mean. The sum of squares of the deviation from mean is 135. Can this sample be regarded as taken from population having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56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as mean?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0.01, 15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=2.1314 </m:t>
                        </m:r>
                      </m:e>
                    </m:d>
                  </m:oMath>
                </a14:m>
                <a:endParaRPr lang="en-IN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B738F18-65A0-A905-476D-F7202015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2146175"/>
              </a:xfrm>
              <a:prstGeom prst="rect">
                <a:avLst/>
              </a:prstGeom>
              <a:blipFill>
                <a:blip r:embed="rId2"/>
                <a:stretch>
                  <a:fillRect l="-1074" r="-1074" b="-3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6DD0904-F84C-48F8-1217-7C826718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3CED63-6636-4432-76D9-7F480520D212}"/>
              </a:ext>
            </a:extLst>
          </p:cNvPr>
          <p:cNvSpPr/>
          <p:nvPr/>
        </p:nvSpPr>
        <p:spPr>
          <a:xfrm>
            <a:off x="131177" y="319081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3BFE08-EECA-0B84-25AC-9D79C2DA66D0}"/>
                  </a:ext>
                </a:extLst>
              </p:cNvPr>
              <p:cNvSpPr/>
              <p:nvPr/>
            </p:nvSpPr>
            <p:spPr>
              <a:xfrm>
                <a:off x="1785616" y="3315980"/>
                <a:ext cx="22948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3BFE08-EECA-0B84-25AC-9D79C2DA6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3315980"/>
                <a:ext cx="2294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27F811-339B-8607-DD15-266FCCBC07FD}"/>
                  </a:ext>
                </a:extLst>
              </p:cNvPr>
              <p:cNvSpPr/>
              <p:nvPr/>
            </p:nvSpPr>
            <p:spPr>
              <a:xfrm>
                <a:off x="4472635" y="3315980"/>
                <a:ext cx="14366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27F811-339B-8607-DD15-266FCCBC0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35" y="3315980"/>
                <a:ext cx="14366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33C0FE3-639F-C903-2A4A-34F23DB0E8AB}"/>
              </a:ext>
            </a:extLst>
          </p:cNvPr>
          <p:cNvSpPr txBox="1"/>
          <p:nvPr/>
        </p:nvSpPr>
        <p:spPr>
          <a:xfrm>
            <a:off x="1778631" y="3980438"/>
            <a:ext cx="746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sum of squares of the deviation from mean is 135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16D82D-948C-578B-0428-45CE51330F25}"/>
                  </a:ext>
                </a:extLst>
              </p:cNvPr>
              <p:cNvSpPr txBox="1"/>
              <p:nvPr/>
            </p:nvSpPr>
            <p:spPr>
              <a:xfrm>
                <a:off x="1744340" y="4572238"/>
                <a:ext cx="3204849" cy="126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=135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16D82D-948C-578B-0428-45CE51330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340" y="4572238"/>
                <a:ext cx="3204849" cy="1266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6A0D0B-E528-246C-CF57-88C0B7F0A19E}"/>
                  </a:ext>
                </a:extLst>
              </p:cNvPr>
              <p:cNvSpPr/>
              <p:nvPr/>
            </p:nvSpPr>
            <p:spPr>
              <a:xfrm>
                <a:off x="1785616" y="5969514"/>
                <a:ext cx="14262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6A0D0B-E528-246C-CF57-88C0B7F0A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5969514"/>
                <a:ext cx="14262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2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9" grpId="0"/>
      <p:bldP spid="12" grpId="0"/>
      <p:bldP spid="14" grpId="0"/>
      <p:bldP spid="16" grpId="0"/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1D0D5-47ED-74BD-7F47-5A52DA18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17C0E-E3D9-AA6E-E136-9B42F208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AC152A-3C15-CF5F-B94E-9245280F8ECF}"/>
                  </a:ext>
                </a:extLst>
              </p:cNvPr>
              <p:cNvSpPr/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0C3830-9485-CB6E-C70A-E9E2E6CE0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6B8AB5-9ABF-64DA-181D-92DF9DD978CF}"/>
                  </a:ext>
                </a:extLst>
              </p:cNvPr>
              <p:cNvSpPr/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6B8AB5-9ABF-64DA-181D-92DF9DD97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26F731-9157-ED16-42E2-E3D60A552E75}"/>
                  </a:ext>
                </a:extLst>
              </p:cNvPr>
              <p:cNvSpPr/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10E7EE-1FF9-8423-CA7E-B83739B7F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57FA5F-DDFE-8CFC-6A0A-E5953212A829}"/>
                  </a:ext>
                </a:extLst>
              </p:cNvPr>
              <p:cNvSpPr/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57FA5F-DDFE-8CFC-6A0A-E5953212A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A9B2E-1BB9-B11F-D070-80EC3470406D}"/>
                  </a:ext>
                </a:extLst>
              </p:cNvPr>
              <p:cNvSpPr/>
              <p:nvPr/>
            </p:nvSpPr>
            <p:spPr>
              <a:xfrm>
                <a:off x="968457" y="1614398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DA9B2E-1BB9-B11F-D070-80EC34704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614398"/>
                <a:ext cx="14775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190025E-97B6-2C6D-E369-B78A64AEF3A8}"/>
              </a:ext>
            </a:extLst>
          </p:cNvPr>
          <p:cNvSpPr/>
          <p:nvPr/>
        </p:nvSpPr>
        <p:spPr>
          <a:xfrm>
            <a:off x="2446020" y="1625010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20D0E0-966A-A911-B3BA-1B43008D3383}"/>
                  </a:ext>
                </a:extLst>
              </p:cNvPr>
              <p:cNvSpPr/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B2D2D-3872-7D12-BB26-EA655B81B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676D4-2E54-399A-2624-CE5725A86EF0}"/>
                  </a:ext>
                </a:extLst>
              </p:cNvPr>
              <p:cNvSpPr txBox="1"/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676D4-2E54-399A-2624-CE5725A86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866015-873F-D41C-6CDF-313FE0C61D6A}"/>
                  </a:ext>
                </a:extLst>
              </p:cNvPr>
              <p:cNvSpPr txBox="1"/>
              <p:nvPr/>
            </p:nvSpPr>
            <p:spPr>
              <a:xfrm>
                <a:off x="3051810" y="3135649"/>
                <a:ext cx="2320290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2.9047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15 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866015-873F-D41C-6CDF-313FE0C6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10" y="3135649"/>
                <a:ext cx="2320290" cy="1614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88E09-F5F4-2965-F705-6D1CA5317726}"/>
                  </a:ext>
                </a:extLst>
              </p:cNvPr>
              <p:cNvSpPr txBox="1"/>
              <p:nvPr/>
            </p:nvSpPr>
            <p:spPr>
              <a:xfrm>
                <a:off x="5082542" y="3361006"/>
                <a:ext cx="12458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F88E09-F5F4-2965-F705-6D1CA5317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42" y="3361006"/>
                <a:ext cx="12458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041BF3-5C76-E555-5127-E86C22667BDD}"/>
                  </a:ext>
                </a:extLst>
              </p:cNvPr>
              <p:cNvSpPr/>
              <p:nvPr/>
            </p:nvSpPr>
            <p:spPr>
              <a:xfrm>
                <a:off x="9149711" y="1429965"/>
                <a:ext cx="14262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041BF3-5C76-E555-5127-E86C22667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711" y="1429965"/>
                <a:ext cx="14262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081B04-DE80-20DF-0F85-D9CB65EEE123}"/>
                  </a:ext>
                </a:extLst>
              </p:cNvPr>
              <p:cNvSpPr/>
              <p:nvPr/>
            </p:nvSpPr>
            <p:spPr>
              <a:xfrm>
                <a:off x="9040797" y="854079"/>
                <a:ext cx="14366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=53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081B04-DE80-20DF-0F85-D9CB65EEE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97" y="854079"/>
                <a:ext cx="14366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B499B2-C0B7-B2DB-710A-115EDDB411FA}"/>
                  </a:ext>
                </a:extLst>
              </p:cNvPr>
              <p:cNvSpPr txBox="1"/>
              <p:nvPr/>
            </p:nvSpPr>
            <p:spPr>
              <a:xfrm>
                <a:off x="9077955" y="2038827"/>
                <a:ext cx="3204849" cy="126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=135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B499B2-C0B7-B2DB-710A-115EDDB4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55" y="2038827"/>
                <a:ext cx="3204849" cy="1266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FF58E-409C-915B-ADA2-B269CE2F1544}"/>
                  </a:ext>
                </a:extLst>
              </p:cNvPr>
              <p:cNvSpPr/>
              <p:nvPr/>
            </p:nvSpPr>
            <p:spPr>
              <a:xfrm>
                <a:off x="10543220" y="839620"/>
                <a:ext cx="14262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FF58E-409C-915B-ADA2-B269CE2F1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220" y="839620"/>
                <a:ext cx="14262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F08237-AA76-5E71-1373-F0C124119CC6}"/>
                  </a:ext>
                </a:extLst>
              </p:cNvPr>
              <p:cNvSpPr txBox="1"/>
              <p:nvPr/>
            </p:nvSpPr>
            <p:spPr>
              <a:xfrm>
                <a:off x="1155312" y="4849208"/>
                <a:ext cx="3768090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F08237-AA76-5E71-1373-F0C12411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12" y="4849208"/>
                <a:ext cx="3768090" cy="176862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59700C-AF5A-AEE2-7E32-CA5F9E5F8C08}"/>
                  </a:ext>
                </a:extLst>
              </p:cNvPr>
              <p:cNvSpPr txBox="1"/>
              <p:nvPr/>
            </p:nvSpPr>
            <p:spPr>
              <a:xfrm>
                <a:off x="4729273" y="5034215"/>
                <a:ext cx="2765879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135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59700C-AF5A-AEE2-7E32-CA5F9E5F8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273" y="5034215"/>
                <a:ext cx="2765879" cy="1365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CB80AC-A4D9-A717-DF44-4FD44FB42895}"/>
                  </a:ext>
                </a:extLst>
              </p:cNvPr>
              <p:cNvSpPr txBox="1"/>
              <p:nvPr/>
            </p:nvSpPr>
            <p:spPr>
              <a:xfrm>
                <a:off x="7278163" y="5550641"/>
                <a:ext cx="17801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=2.9047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CB80AC-A4D9-A717-DF44-4FD44FB4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63" y="5550641"/>
                <a:ext cx="178010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7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  <p:bldP spid="12" grpId="0"/>
      <p:bldP spid="14" grpId="0"/>
      <p:bldP spid="17" grpId="0"/>
      <p:bldP spid="18" grpId="0"/>
      <p:bldP spid="20" grpId="0"/>
      <p:bldP spid="21" grpId="0"/>
      <p:bldP spid="2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F33B-8CD2-23F4-B9B7-78259784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E0FD-C522-8CC0-A07F-12BE8E9B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962CB-AE27-A16B-9067-DE7E32D9FDD4}"/>
              </a:ext>
            </a:extLst>
          </p:cNvPr>
          <p:cNvSpPr/>
          <p:nvPr/>
        </p:nvSpPr>
        <p:spPr>
          <a:xfrm>
            <a:off x="132743" y="74229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BDBA8-7995-134E-6CA1-CB0E882C7933}"/>
                  </a:ext>
                </a:extLst>
              </p:cNvPr>
              <p:cNvSpPr txBox="1"/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BDBA8-7995-134E-6CA1-CB0E882C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4A91F-DAE6-CC0C-ED22-AC42A7D16016}"/>
                  </a:ext>
                </a:extLst>
              </p:cNvPr>
              <p:cNvSpPr txBox="1"/>
              <p:nvPr/>
            </p:nvSpPr>
            <p:spPr>
              <a:xfrm>
                <a:off x="2252291" y="1415166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0.01, 15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=2.1314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F4A91F-DAE6-CC0C-ED22-AC42A7D16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91" y="1415166"/>
                <a:ext cx="3291259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5371E-6EA2-D9E1-89E5-99ADAADE4483}"/>
                  </a:ext>
                </a:extLst>
              </p:cNvPr>
              <p:cNvSpPr txBox="1"/>
              <p:nvPr/>
            </p:nvSpPr>
            <p:spPr>
              <a:xfrm>
                <a:off x="1791742" y="1427657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5371E-6EA2-D9E1-89E5-99ADAADE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42" y="1427657"/>
                <a:ext cx="574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DE7B75-F1E1-A7C6-ABE9-1A4FCDA3AAB4}"/>
                  </a:ext>
                </a:extLst>
              </p:cNvPr>
              <p:cNvSpPr txBox="1"/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14D483-30FE-507B-1F83-B19FF70A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blipFill>
                <a:blip r:embed="rId5"/>
                <a:stretch>
                  <a:fillRect l="-57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7ACB207-E8F8-E876-C42F-E25103C438DD}"/>
              </a:ext>
            </a:extLst>
          </p:cNvPr>
          <p:cNvSpPr txBox="1"/>
          <p:nvPr/>
        </p:nvSpPr>
        <p:spPr>
          <a:xfrm>
            <a:off x="199043" y="2804364"/>
            <a:ext cx="115052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 sample cannot be regarded as taken from a population with a mean of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56 at the 1% significance level.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D2361-7784-202A-C1ED-3A865E30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4DE67A-8CE3-9FC7-0569-01E5770C6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286507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endParaRPr lang="en-US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 heights of 10 males of a given locality are found to be 175, 168, 155, 170, 152, 170, 175, 160, 160 and 165 cm. Based on this sample, find the 95% confidence limits for the heights of males in that locality.</a:t>
                </a:r>
                <a:endParaRPr lang="en-IN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0.05, 9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=2.2622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endParaRPr lang="en-IN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4DE67A-8CE3-9FC7-0569-01E5770C6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2865074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2B3990-E21E-2036-4078-B3610C0F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E2D0C7-F8E0-A470-D216-B2EFFC8D5C38}"/>
              </a:ext>
            </a:extLst>
          </p:cNvPr>
          <p:cNvSpPr/>
          <p:nvPr/>
        </p:nvSpPr>
        <p:spPr>
          <a:xfrm>
            <a:off x="131177" y="39109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2869D3-D742-0A2C-F30D-A04AAACA6CAF}"/>
                  </a:ext>
                </a:extLst>
              </p:cNvPr>
              <p:cNvSpPr/>
              <p:nvPr/>
            </p:nvSpPr>
            <p:spPr>
              <a:xfrm>
                <a:off x="1785616" y="3944630"/>
                <a:ext cx="22948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2869D3-D742-0A2C-F30D-A04AAACA6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3944630"/>
                <a:ext cx="2294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95CA5A-B1D7-855B-3844-947EC363F1C0}"/>
                  </a:ext>
                </a:extLst>
              </p:cNvPr>
              <p:cNvSpPr/>
              <p:nvPr/>
            </p:nvSpPr>
            <p:spPr>
              <a:xfrm>
                <a:off x="1248407" y="5142403"/>
                <a:ext cx="8775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95CA5A-B1D7-855B-3844-947EC363F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07" y="5142403"/>
                <a:ext cx="8775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3C3E5-DE46-8644-E92C-3ED0DE802AB5}"/>
                  </a:ext>
                </a:extLst>
              </p:cNvPr>
              <p:cNvSpPr txBox="1"/>
              <p:nvPr/>
            </p:nvSpPr>
            <p:spPr>
              <a:xfrm>
                <a:off x="2125980" y="4910737"/>
                <a:ext cx="10001250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175+168+155+170+152+170+175+160+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160+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165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3C3E5-DE46-8644-E92C-3ED0DE802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80" y="4910737"/>
                <a:ext cx="10001250" cy="936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DAE82-968C-CF20-5453-5C6F3EBD0A0D}"/>
                  </a:ext>
                </a:extLst>
              </p:cNvPr>
              <p:cNvSpPr txBox="1"/>
              <p:nvPr/>
            </p:nvSpPr>
            <p:spPr>
              <a:xfrm>
                <a:off x="1668780" y="5869352"/>
                <a:ext cx="1703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=165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DAE82-968C-CF20-5453-5C6F3EBD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80" y="5869352"/>
                <a:ext cx="1703070" cy="523220"/>
              </a:xfrm>
              <a:prstGeom prst="rect">
                <a:avLst/>
              </a:prstGeom>
              <a:blipFill>
                <a:blip r:embed="rId6"/>
                <a:stretch>
                  <a:fillRect t="-12791" r="-430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25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9" grpId="0"/>
      <p:bldP spid="12" grpId="0"/>
      <p:bldP spid="4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7F2D-F008-B1B1-CA37-9BD35062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36CE-7AAB-AD0D-B4D4-9C5FB169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BAB47-A1FD-E89D-A260-6BE646BC44FE}"/>
              </a:ext>
            </a:extLst>
          </p:cNvPr>
          <p:cNvSpPr/>
          <p:nvPr/>
        </p:nvSpPr>
        <p:spPr>
          <a:xfrm>
            <a:off x="9868266" y="3477280"/>
            <a:ext cx="2451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002060"/>
                </a:solidFill>
              </a:rPr>
              <a:t>(use calculator)</a:t>
            </a: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5D9490-DDBE-9EDA-EA0D-43242B40D121}"/>
                  </a:ext>
                </a:extLst>
              </p:cNvPr>
              <p:cNvSpPr txBox="1"/>
              <p:nvPr/>
            </p:nvSpPr>
            <p:spPr>
              <a:xfrm>
                <a:off x="8045952" y="1384647"/>
                <a:ext cx="3768090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5D9490-DDBE-9EDA-EA0D-43242B40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952" y="1384647"/>
                <a:ext cx="3768090" cy="1768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157FA5-AEEA-B422-D41F-D06474BB3AAC}"/>
                  </a:ext>
                </a:extLst>
              </p:cNvPr>
              <p:cNvSpPr txBox="1"/>
              <p:nvPr/>
            </p:nvSpPr>
            <p:spPr>
              <a:xfrm>
                <a:off x="7920222" y="3483165"/>
                <a:ext cx="24511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=7.6026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157FA5-AEEA-B422-D41F-D06474BB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222" y="3483165"/>
                <a:ext cx="24511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D654E44-1697-BF5C-C4E9-F36194C60E52}"/>
              </a:ext>
            </a:extLst>
          </p:cNvPr>
          <p:cNvSpPr/>
          <p:nvPr/>
        </p:nvSpPr>
        <p:spPr>
          <a:xfrm>
            <a:off x="225976" y="762760"/>
            <a:ext cx="3768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95 % Confidence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4A1372-622E-2ECA-43E8-74EE0A4536CF}"/>
                  </a:ext>
                </a:extLst>
              </p:cNvPr>
              <p:cNvSpPr txBox="1"/>
              <p:nvPr/>
            </p:nvSpPr>
            <p:spPr>
              <a:xfrm>
                <a:off x="425039" y="1368597"/>
                <a:ext cx="3768090" cy="74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4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4A1372-622E-2ECA-43E8-74EE0A45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9" y="1368597"/>
                <a:ext cx="3768090" cy="744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D8E42-E7B7-616E-EDB8-9DD40333ABEE}"/>
                  </a:ext>
                </a:extLst>
              </p:cNvPr>
              <p:cNvSpPr txBox="1"/>
              <p:nvPr/>
            </p:nvSpPr>
            <p:spPr>
              <a:xfrm>
                <a:off x="699359" y="2161487"/>
                <a:ext cx="4135531" cy="102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2.2622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D8E42-E7B7-616E-EDB8-9DD40333A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9" y="2161487"/>
                <a:ext cx="4135531" cy="1025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CC7675-42D0-769D-D77B-84096A8A443F}"/>
                  </a:ext>
                </a:extLst>
              </p:cNvPr>
              <p:cNvSpPr/>
              <p:nvPr/>
            </p:nvSpPr>
            <p:spPr>
              <a:xfrm>
                <a:off x="8736876" y="714983"/>
                <a:ext cx="326898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002060"/>
                    </a:solidFill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0.05, 9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US" sz="2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=2.2622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8CC7675-42D0-769D-D77B-84096A8A4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876" y="714983"/>
                <a:ext cx="3268980" cy="578685"/>
              </a:xfrm>
              <a:prstGeom prst="rect">
                <a:avLst/>
              </a:prstGeom>
              <a:blipFill>
                <a:blip r:embed="rId6"/>
                <a:stretch>
                  <a:fillRect l="-3731" t="-5263" r="-746" b="-2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4F798A-D07E-3FEF-2AA2-EC27744E06F8}"/>
                  </a:ext>
                </a:extLst>
              </p:cNvPr>
              <p:cNvSpPr txBox="1"/>
              <p:nvPr/>
            </p:nvSpPr>
            <p:spPr>
              <a:xfrm>
                <a:off x="733649" y="3439345"/>
                <a:ext cx="4501292" cy="1096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2.2622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7.6026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10−1</m:t>
                                  </m:r>
                                </m:e>
                              </m:rad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4F798A-D07E-3FEF-2AA2-EC27744E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9" y="3439345"/>
                <a:ext cx="4501292" cy="1096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91A0DE-7807-551A-933C-AB918C81E31C}"/>
                  </a:ext>
                </a:extLst>
              </p:cNvPr>
              <p:cNvSpPr txBox="1"/>
              <p:nvPr/>
            </p:nvSpPr>
            <p:spPr>
              <a:xfrm>
                <a:off x="745078" y="4668622"/>
                <a:ext cx="53966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𝟏𝟓𝟗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𝟐𝟕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𝐜𝐦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𝟏𝟕𝟎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𝟕𝟑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𝐜𝐦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91A0DE-7807-551A-933C-AB918C81E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8" y="4668622"/>
                <a:ext cx="539664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66FEC20-8196-7BD5-83F1-C295C0AA8653}"/>
              </a:ext>
            </a:extLst>
          </p:cNvPr>
          <p:cNvSpPr txBox="1"/>
          <p:nvPr/>
        </p:nvSpPr>
        <p:spPr>
          <a:xfrm>
            <a:off x="251460" y="5262965"/>
            <a:ext cx="10504170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Thus, the 95% confidence limits for the heights of males in the locality are approximately 159.27 cm to 170.73 cm.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5" grpId="0"/>
      <p:bldP spid="8" grpId="0"/>
      <p:bldP spid="19" grpId="0"/>
      <p:bldP spid="24" grpId="0"/>
      <p:bldP spid="27" grpId="0"/>
      <p:bldP spid="28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851F-5780-169E-98BF-942648EF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1E52372-8FDB-D03E-1CC2-1F105F015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7" y="869079"/>
                <a:ext cx="11929643" cy="286507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endParaRPr lang="en-US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Ten individuals were chosen random from a normal population and their heights were found to be in inches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63, 63, 66, 67, 68, 69, 70, 70, 71 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71.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Test the hypothesis that the mean height of the population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inches.</a:t>
                </a:r>
                <a:endParaRPr lang="en-IN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5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0.05, 9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=2.2622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endParaRPr lang="en-IN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1E52372-8FDB-D03E-1CC2-1F105F015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9"/>
                <a:ext cx="11929643" cy="2865074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B7E5B68-5323-5027-5A45-F5C8019D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2BB7D6-6F64-BDCD-B9FB-318181BA776C}"/>
              </a:ext>
            </a:extLst>
          </p:cNvPr>
          <p:cNvSpPr/>
          <p:nvPr/>
        </p:nvSpPr>
        <p:spPr>
          <a:xfrm>
            <a:off x="131177" y="391090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A7F121-F507-F41D-D7EF-E31589870606}"/>
                  </a:ext>
                </a:extLst>
              </p:cNvPr>
              <p:cNvSpPr/>
              <p:nvPr/>
            </p:nvSpPr>
            <p:spPr>
              <a:xfrm>
                <a:off x="1785616" y="3944630"/>
                <a:ext cx="22948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A7F121-F507-F41D-D7EF-E31589870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16" y="3944630"/>
                <a:ext cx="2294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894702-9867-C98D-FB67-2EE404D62935}"/>
                  </a:ext>
                </a:extLst>
              </p:cNvPr>
              <p:cNvSpPr/>
              <p:nvPr/>
            </p:nvSpPr>
            <p:spPr>
              <a:xfrm>
                <a:off x="1248407" y="5142403"/>
                <a:ext cx="8775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894702-9867-C98D-FB67-2EE404D62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07" y="5142403"/>
                <a:ext cx="8775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E80E6-431B-160C-A7F8-83DDA9083D27}"/>
                  </a:ext>
                </a:extLst>
              </p:cNvPr>
              <p:cNvSpPr txBox="1"/>
              <p:nvPr/>
            </p:nvSpPr>
            <p:spPr>
              <a:xfrm>
                <a:off x="2125980" y="4910737"/>
                <a:ext cx="8092440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63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63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68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69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70+71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FE80E6-431B-160C-A7F8-83DDA9083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980" y="4910737"/>
                <a:ext cx="8092440" cy="936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F72C0-4AF0-E7A7-BD4C-04E4F6B96D7A}"/>
                  </a:ext>
                </a:extLst>
              </p:cNvPr>
              <p:cNvSpPr txBox="1"/>
              <p:nvPr/>
            </p:nvSpPr>
            <p:spPr>
              <a:xfrm>
                <a:off x="1691640" y="5869352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=67.7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F72C0-4AF0-E7A7-BD4C-04E4F6B9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5869352"/>
                <a:ext cx="2057400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028787-E412-B252-0E9A-A7AFDD05B840}"/>
                  </a:ext>
                </a:extLst>
              </p:cNvPr>
              <p:cNvSpPr/>
              <p:nvPr/>
            </p:nvSpPr>
            <p:spPr>
              <a:xfrm>
                <a:off x="4080510" y="3933200"/>
                <a:ext cx="22059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inch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5028787-E412-B252-0E9A-A7AFDD05B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10" y="3933200"/>
                <a:ext cx="2205990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0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9" grpId="0"/>
      <p:bldP spid="12" grpId="0"/>
      <p:bldP spid="4" grpId="0"/>
      <p:bldP spid="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7727D-9A97-6EEB-0787-7D5FA41E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FD61-4C61-5B60-7BE2-2D34DCC9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and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A91-BE05-1DFC-04AC-A8B92EE6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31545"/>
            <a:ext cx="11929641" cy="5579893"/>
          </a:xfrm>
        </p:spPr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The statistical constants of </a:t>
            </a:r>
            <a:r>
              <a:rPr lang="en-US" b="1" dirty="0">
                <a:solidFill>
                  <a:srgbClr val="FF0000"/>
                </a:solidFill>
              </a:rPr>
              <a:t>population </a:t>
            </a:r>
            <a:r>
              <a:rPr lang="en-US" dirty="0"/>
              <a:t>are known as </a:t>
            </a:r>
            <a:r>
              <a:rPr lang="en-US" b="1" dirty="0">
                <a:solidFill>
                  <a:srgbClr val="FF0000"/>
                </a:solidFill>
              </a:rPr>
              <a:t>parameter</a:t>
            </a:r>
            <a:r>
              <a:rPr lang="en-US" dirty="0"/>
              <a:t>.</a:t>
            </a:r>
          </a:p>
          <a:p>
            <a:pPr lvl="0">
              <a:lnSpc>
                <a:spcPct val="145000"/>
              </a:lnSpc>
            </a:pPr>
            <a:r>
              <a:rPr lang="en-US" dirty="0"/>
              <a:t>The statistical constants of </a:t>
            </a:r>
            <a:r>
              <a:rPr lang="en-US" b="1" dirty="0">
                <a:solidFill>
                  <a:srgbClr val="FF0000"/>
                </a:solidFill>
              </a:rPr>
              <a:t>sample</a:t>
            </a:r>
            <a:r>
              <a:rPr lang="en-US" dirty="0"/>
              <a:t> are known as </a:t>
            </a:r>
            <a:r>
              <a:rPr lang="en-US" b="1" dirty="0">
                <a:solidFill>
                  <a:srgbClr val="FF0000"/>
                </a:solidFill>
              </a:rPr>
              <a:t>statistics</a:t>
            </a:r>
            <a:r>
              <a:rPr lang="en-US" dirty="0"/>
              <a:t>.</a:t>
            </a:r>
          </a:p>
          <a:p>
            <a:pPr lvl="0">
              <a:lnSpc>
                <a:spcPct val="14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5FC0-A567-2F65-2E78-B6142277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DE55-A681-2B9C-82C1-FD0CCB8B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48693-BA99-D239-7979-50056568E22C}"/>
                  </a:ext>
                </a:extLst>
              </p:cNvPr>
              <p:cNvSpPr/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0C3830-9485-CB6E-C70A-E9E2E6CE0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7F5D1E-C045-927F-5279-1303E9496A6A}"/>
                  </a:ext>
                </a:extLst>
              </p:cNvPr>
              <p:cNvSpPr/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7F5D1E-C045-927F-5279-1303E9496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933B948-5526-6035-C1EB-F34AA9FCC0C2}"/>
                  </a:ext>
                </a:extLst>
              </p:cNvPr>
              <p:cNvSpPr/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10E7EE-1FF9-8423-CA7E-B83739B7F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63878B-E6A0-6CCC-F31A-3892F388BA55}"/>
                  </a:ext>
                </a:extLst>
              </p:cNvPr>
              <p:cNvSpPr/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57FA5F-DDFE-8CFC-6A0A-E5953212A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CCBE92-6397-0B33-38F6-C727731F945B}"/>
                  </a:ext>
                </a:extLst>
              </p:cNvPr>
              <p:cNvSpPr/>
              <p:nvPr/>
            </p:nvSpPr>
            <p:spPr>
              <a:xfrm>
                <a:off x="968457" y="1614398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CCBE92-6397-0B33-38F6-C727731F9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1614398"/>
                <a:ext cx="14775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41B53CF-549F-BE35-C24D-A8C457DFC5E3}"/>
              </a:ext>
            </a:extLst>
          </p:cNvPr>
          <p:cNvSpPr/>
          <p:nvPr/>
        </p:nvSpPr>
        <p:spPr>
          <a:xfrm>
            <a:off x="2446020" y="1625010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(two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966462-3EE9-1A39-85BA-86EA31D2EF80}"/>
                  </a:ext>
                </a:extLst>
              </p:cNvPr>
              <p:cNvSpPr/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B2D2D-3872-7D12-BB26-EA655B81B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726E75-40DE-9BC0-327D-688A01D0B315}"/>
                  </a:ext>
                </a:extLst>
              </p:cNvPr>
              <p:cNvSpPr txBox="1"/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726E75-40DE-9BC0-327D-688A01D0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33214-0BDC-D5A9-D516-EFFFBBF87D01}"/>
                  </a:ext>
                </a:extLst>
              </p:cNvPr>
              <p:cNvSpPr txBox="1"/>
              <p:nvPr/>
            </p:nvSpPr>
            <p:spPr>
              <a:xfrm>
                <a:off x="3166110" y="3147079"/>
                <a:ext cx="2320290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66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2.7586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33214-0BDC-D5A9-D516-EFFFBBF87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110" y="3147079"/>
                <a:ext cx="2320290" cy="1614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398D02-F00F-D709-463B-CFB432718982}"/>
                  </a:ext>
                </a:extLst>
              </p:cNvPr>
              <p:cNvSpPr txBox="1"/>
              <p:nvPr/>
            </p:nvSpPr>
            <p:spPr>
              <a:xfrm>
                <a:off x="5429250" y="3366710"/>
                <a:ext cx="1725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1.6313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398D02-F00F-D709-463B-CFB43271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3366710"/>
                <a:ext cx="17259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4880CD-DF94-385E-AA17-91D6A64B2E93}"/>
                  </a:ext>
                </a:extLst>
              </p:cNvPr>
              <p:cNvSpPr/>
              <p:nvPr/>
            </p:nvSpPr>
            <p:spPr>
              <a:xfrm>
                <a:off x="10648459" y="2014865"/>
                <a:ext cx="14262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4880CD-DF94-385E-AA17-91D6A64B2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459" y="2014865"/>
                <a:ext cx="14262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D853B9-0D56-0FC9-8C80-87F7EF5CE3AB}"/>
                  </a:ext>
                </a:extLst>
              </p:cNvPr>
              <p:cNvSpPr/>
              <p:nvPr/>
            </p:nvSpPr>
            <p:spPr>
              <a:xfrm>
                <a:off x="10568449" y="1381523"/>
                <a:ext cx="163799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=67.5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D853B9-0D56-0FC9-8C80-87F7EF5CE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449" y="1381523"/>
                <a:ext cx="16379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EBEFF8-8590-94B7-0C57-2A3FC17B1D51}"/>
                  </a:ext>
                </a:extLst>
              </p:cNvPr>
              <p:cNvSpPr/>
              <p:nvPr/>
            </p:nvSpPr>
            <p:spPr>
              <a:xfrm>
                <a:off x="10591309" y="702460"/>
                <a:ext cx="1351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EBEFF8-8590-94B7-0C57-2A3FC17B1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309" y="702460"/>
                <a:ext cx="13516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30358-234F-10F4-4907-8B961F8369B7}"/>
                  </a:ext>
                </a:extLst>
              </p:cNvPr>
              <p:cNvSpPr txBox="1"/>
              <p:nvPr/>
            </p:nvSpPr>
            <p:spPr>
              <a:xfrm>
                <a:off x="1154249" y="4758512"/>
                <a:ext cx="3768090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930358-234F-10F4-4907-8B961F836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49" y="4758512"/>
                <a:ext cx="3768090" cy="17686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E9B7C-49EC-3D45-97DC-AFAEE3422426}"/>
                  </a:ext>
                </a:extLst>
              </p:cNvPr>
              <p:cNvSpPr txBox="1"/>
              <p:nvPr/>
            </p:nvSpPr>
            <p:spPr>
              <a:xfrm>
                <a:off x="4919522" y="5498414"/>
                <a:ext cx="16468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=2.7586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E9B7C-49EC-3D45-97DC-AFAEE3422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22" y="5498414"/>
                <a:ext cx="164689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46C9A5E-8E70-42E1-CE39-C8CB565C0AAB}"/>
              </a:ext>
            </a:extLst>
          </p:cNvPr>
          <p:cNvSpPr/>
          <p:nvPr/>
        </p:nvSpPr>
        <p:spPr>
          <a:xfrm>
            <a:off x="6566413" y="5498414"/>
            <a:ext cx="24511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002060"/>
                </a:solidFill>
              </a:rPr>
              <a:t>(use calculator)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  <p:bldP spid="12" grpId="0"/>
      <p:bldP spid="14" grpId="0"/>
      <p:bldP spid="18" grpId="0"/>
      <p:bldP spid="20" grpId="0"/>
      <p:bldP spid="25" grpId="0"/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F686-5248-532A-C2C3-336D3E20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E16-BCC9-7095-F438-199D9091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CDCE6-D617-7141-754B-D38BD4510BA3}"/>
              </a:ext>
            </a:extLst>
          </p:cNvPr>
          <p:cNvSpPr/>
          <p:nvPr/>
        </p:nvSpPr>
        <p:spPr>
          <a:xfrm>
            <a:off x="132743" y="74229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325A5-1A94-07F6-6E33-E1F90F29BB1E}"/>
                  </a:ext>
                </a:extLst>
              </p:cNvPr>
              <p:cNvSpPr txBox="1"/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1.6313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325A5-1A94-07F6-6E33-E1F90F29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9DC99-5307-0582-6D7C-C67203415D73}"/>
                  </a:ext>
                </a:extLst>
              </p:cNvPr>
              <p:cNvSpPr txBox="1"/>
              <p:nvPr/>
            </p:nvSpPr>
            <p:spPr>
              <a:xfrm>
                <a:off x="2546122" y="1425524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0.05, 9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=2.2622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29DC99-5307-0582-6D7C-C6720341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122" y="1425524"/>
                <a:ext cx="3291259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76C5F8-3F35-4673-4EA6-E7FD582F2A74}"/>
                  </a:ext>
                </a:extLst>
              </p:cNvPr>
              <p:cNvSpPr txBox="1"/>
              <p:nvPr/>
            </p:nvSpPr>
            <p:spPr>
              <a:xfrm>
                <a:off x="2252291" y="1440362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76C5F8-3F35-4673-4EA6-E7FD582F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91" y="1440362"/>
                <a:ext cx="5743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DC477-ED57-FC39-62B3-5C1817D58FE9}"/>
                  </a:ext>
                </a:extLst>
              </p:cNvPr>
              <p:cNvSpPr txBox="1"/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accept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DC477-ED57-FC39-62B3-5C1817D58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blipFill>
                <a:blip r:embed="rId6"/>
                <a:stretch>
                  <a:fillRect l="-57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7552B02-42A6-8F3A-63BE-FF113D67A136}"/>
              </a:ext>
            </a:extLst>
          </p:cNvPr>
          <p:cNvSpPr txBox="1"/>
          <p:nvPr/>
        </p:nvSpPr>
        <p:spPr>
          <a:xfrm>
            <a:off x="199043" y="2804364"/>
            <a:ext cx="115052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There is no significant difference between the population mean and sample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        mean. 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1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0050-1320-92B6-D5F0-CC296A4B9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260BEAB-067C-9429-0CB4-004F3A42C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637" y="903900"/>
                <a:ext cx="11929643" cy="340863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just">
                  <a:lnSpc>
                    <a:spcPct val="150000"/>
                  </a:lnSpc>
                  <a:tabLst>
                    <a:tab pos="447675" algn="l"/>
                  </a:tabLst>
                </a:pPr>
                <a:endParaRPr lang="en-US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r>
                  <a:rPr lang="en-US" dirty="0"/>
                  <a:t>A soap manufacturing company was distributing a particular brand of soap through large number of retail shops. Before a heavy advertisement campaign, the mean sales per week per shop was 140 dozen. After the campaign, a sample of 26 shops was taken and the mean sales was found to be 147 dozen with standard deviation 16. Can you consider the advertisement effective?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0.05, 25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=1.7081 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endParaRPr lang="en-IN" dirty="0">
                  <a:solidFill>
                    <a:srgbClr val="002060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260BEAB-067C-9429-0CB4-004F3A42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7" y="903900"/>
                <a:ext cx="11929643" cy="3408633"/>
              </a:xfrm>
              <a:prstGeom prst="rect">
                <a:avLst/>
              </a:prstGeom>
              <a:blipFill>
                <a:blip r:embed="rId2"/>
                <a:stretch>
                  <a:fillRect l="-1022" r="-1073" b="-3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CCE4D0C-AC14-8219-C122-AA9990EB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669A258-268A-30DF-03D3-55B24F8ED2B9}"/>
              </a:ext>
            </a:extLst>
          </p:cNvPr>
          <p:cNvSpPr/>
          <p:nvPr/>
        </p:nvSpPr>
        <p:spPr>
          <a:xfrm>
            <a:off x="131177" y="443668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655399-CB36-D2F3-609D-7AF4B39F5164}"/>
                  </a:ext>
                </a:extLst>
              </p:cNvPr>
              <p:cNvSpPr/>
              <p:nvPr/>
            </p:nvSpPr>
            <p:spPr>
              <a:xfrm>
                <a:off x="1819906" y="4939040"/>
                <a:ext cx="22948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=26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7655399-CB36-D2F3-609D-7AF4B39F5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06" y="4939040"/>
                <a:ext cx="2294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F0789C1-2D81-3EFC-6504-2830518D521F}"/>
                  </a:ext>
                </a:extLst>
              </p:cNvPr>
              <p:cNvSpPr/>
              <p:nvPr/>
            </p:nvSpPr>
            <p:spPr>
              <a:xfrm>
                <a:off x="6803387" y="4927610"/>
                <a:ext cx="26606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=147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dozen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F0789C1-2D81-3EFC-6504-2830518D5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387" y="4927610"/>
                <a:ext cx="2660653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37ACCE-B311-716E-9974-FF6F1853CC7D}"/>
                  </a:ext>
                </a:extLst>
              </p:cNvPr>
              <p:cNvSpPr/>
              <p:nvPr/>
            </p:nvSpPr>
            <p:spPr>
              <a:xfrm>
                <a:off x="4160520" y="4927610"/>
                <a:ext cx="25031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dozen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37ACCE-B311-716E-9974-FF6F1853C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20" y="4927610"/>
                <a:ext cx="2503170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43C757-1C4C-457D-4CEE-449EE6A1ED1C}"/>
                  </a:ext>
                </a:extLst>
              </p:cNvPr>
              <p:cNvSpPr txBox="1"/>
              <p:nvPr/>
            </p:nvSpPr>
            <p:spPr>
              <a:xfrm>
                <a:off x="9526365" y="4916180"/>
                <a:ext cx="2212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dozen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43C757-1C4C-457D-4CEE-449EE6A1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65" y="4916180"/>
                <a:ext cx="2212246" cy="523220"/>
              </a:xfrm>
              <a:prstGeom prst="rect">
                <a:avLst/>
              </a:prstGeom>
              <a:blipFill>
                <a:blip r:embed="rId6"/>
                <a:stretch>
                  <a:fillRect t="-11628" r="-82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9" grpId="0"/>
      <p:bldP spid="12" grpId="0"/>
      <p:bldP spid="3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374E2-E0A2-14EE-F098-3AE938CA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B452-8E6A-7347-C6B0-87DCDA1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D98CEE-11B6-C6BC-E23D-988F0ADB280E}"/>
                  </a:ext>
                </a:extLst>
              </p:cNvPr>
              <p:cNvSpPr/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0C3830-9485-CB6E-C70A-E9E2E6CE0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770111"/>
                <a:ext cx="7975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F7A573-8A92-A112-2E8F-BB946A0097F1}"/>
                  </a:ext>
                </a:extLst>
              </p:cNvPr>
              <p:cNvSpPr/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F7A573-8A92-A112-2E8F-BB946A009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57" y="768474"/>
                <a:ext cx="14775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3C0CF8-2D12-D8CE-CD03-0A3870A939C1}"/>
                  </a:ext>
                </a:extLst>
              </p:cNvPr>
              <p:cNvSpPr/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=5%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10E7EE-1FF9-8423-CA7E-B83739B7F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4" y="2481545"/>
                <a:ext cx="2386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BDF33D-44E0-9FB3-0D95-E7D4CB99B38F}"/>
                  </a:ext>
                </a:extLst>
              </p:cNvPr>
              <p:cNvSpPr/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57FA5F-DDFE-8CFC-6A0A-E5953212A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09" y="1616035"/>
                <a:ext cx="7975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9E4590-2A89-3AF2-2574-1C0A51075477}"/>
                  </a:ext>
                </a:extLst>
              </p:cNvPr>
              <p:cNvSpPr/>
              <p:nvPr/>
            </p:nvSpPr>
            <p:spPr>
              <a:xfrm>
                <a:off x="1002747" y="1614398"/>
                <a:ext cx="147756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9E4590-2A89-3AF2-2574-1C0A5107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47" y="1614398"/>
                <a:ext cx="14775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390BFE1-7C29-ED56-FD95-0967573146D6}"/>
              </a:ext>
            </a:extLst>
          </p:cNvPr>
          <p:cNvSpPr/>
          <p:nvPr/>
        </p:nvSpPr>
        <p:spPr>
          <a:xfrm>
            <a:off x="2503170" y="1625010"/>
            <a:ext cx="2731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2060"/>
                </a:solidFill>
              </a:rPr>
              <a:t>(Right tailed 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4BCC22-F8BB-8C11-2550-4D7BF211905B}"/>
                  </a:ext>
                </a:extLst>
              </p:cNvPr>
              <p:cNvSpPr/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𝐓𝐞𝐬𝐭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B2D2D-3872-7D12-BB26-EA655B81B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5" y="3371195"/>
                <a:ext cx="131886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D57F7-CEF5-2CB9-695C-9A227CC3E435}"/>
                  </a:ext>
                </a:extLst>
              </p:cNvPr>
              <p:cNvSpPr txBox="1"/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  <m:r>
                                            <a:rPr lang="en-IN" sz="28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D57F7-CEF5-2CB9-695C-9A227CC3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8" y="3165455"/>
                <a:ext cx="2320290" cy="15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29BD25-3536-EBB1-24F9-4BDC92D4680D}"/>
                  </a:ext>
                </a:extLst>
              </p:cNvPr>
              <p:cNvSpPr txBox="1"/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140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num>
                                <m:den>
                                  <m:eqArr>
                                    <m:eqArr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 </m:t>
                                      </m:r>
                                    </m:e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25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rad>
                                      <m:r>
                                        <a:rPr lang="en-IN" sz="28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29BD25-3536-EBB1-24F9-4BDC92D4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410" y="3158509"/>
                <a:ext cx="2320290" cy="1614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C2BA7-DF57-5A9A-18F8-9CE46F8243D4}"/>
                  </a:ext>
                </a:extLst>
              </p:cNvPr>
              <p:cNvSpPr txBox="1"/>
              <p:nvPr/>
            </p:nvSpPr>
            <p:spPr>
              <a:xfrm>
                <a:off x="3337560" y="5064334"/>
                <a:ext cx="17259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=2.1875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C2BA7-DF57-5A9A-18F8-9CE46F82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560" y="5064334"/>
                <a:ext cx="17259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C504EF3-7A14-08A9-9CB8-0B0C818C1F32}"/>
                  </a:ext>
                </a:extLst>
              </p:cNvPr>
              <p:cNvSpPr/>
              <p:nvPr/>
            </p:nvSpPr>
            <p:spPr>
              <a:xfrm>
                <a:off x="10640389" y="1932206"/>
                <a:ext cx="14262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=26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C504EF3-7A14-08A9-9CB8-0B0C818C1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389" y="1932206"/>
                <a:ext cx="14262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D6782-9463-DD63-BA19-66EDED01806A}"/>
                  </a:ext>
                </a:extLst>
              </p:cNvPr>
              <p:cNvSpPr/>
              <p:nvPr/>
            </p:nvSpPr>
            <p:spPr>
              <a:xfrm>
                <a:off x="10549557" y="1317333"/>
                <a:ext cx="163799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147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D6782-9463-DD63-BA19-66EDED018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557" y="1317333"/>
                <a:ext cx="16379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DF09E2-0466-0F7F-A363-03CDF0D796F2}"/>
                  </a:ext>
                </a:extLst>
              </p:cNvPr>
              <p:cNvSpPr/>
              <p:nvPr/>
            </p:nvSpPr>
            <p:spPr>
              <a:xfrm>
                <a:off x="10611800" y="702460"/>
                <a:ext cx="163799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DF09E2-0466-0F7F-A363-03CDF0D79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800" y="702460"/>
                <a:ext cx="16379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FE562B-420F-3160-4E4E-22CFBCB600F6}"/>
                  </a:ext>
                </a:extLst>
              </p:cNvPr>
              <p:cNvSpPr txBox="1"/>
              <p:nvPr/>
            </p:nvSpPr>
            <p:spPr>
              <a:xfrm>
                <a:off x="10412397" y="2547078"/>
                <a:ext cx="17110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FE562B-420F-3160-4E4E-22CFBCB60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397" y="2547078"/>
                <a:ext cx="17110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2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4" grpId="0"/>
      <p:bldP spid="5" grpId="0"/>
      <p:bldP spid="6" grpId="0"/>
      <p:bldP spid="13" grpId="0"/>
      <p:bldP spid="15" grpId="0"/>
      <p:bldP spid="22" grpId="0"/>
      <p:bldP spid="23" grpId="0"/>
      <p:bldP spid="12" grpId="0"/>
      <p:bldP spid="14" grpId="0"/>
      <p:bldP spid="18" grpId="0"/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1F00-C1C3-85CF-9ADC-29ADE060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5D6E-FB9D-AEEB-BD73-DB92F0F9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A25643-D132-8AE1-B2C7-E7D6877EFC76}"/>
              </a:ext>
            </a:extLst>
          </p:cNvPr>
          <p:cNvSpPr/>
          <p:nvPr/>
        </p:nvSpPr>
        <p:spPr>
          <a:xfrm>
            <a:off x="132743" y="742295"/>
            <a:ext cx="2346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Conclusion</a:t>
            </a:r>
            <a:r>
              <a:rPr lang="en-US" sz="2800" dirty="0">
                <a:solidFill>
                  <a:srgbClr val="002060"/>
                </a:solidFill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073AAD-B992-087F-695F-3E1DA950E52E}"/>
                  </a:ext>
                </a:extLst>
              </p:cNvPr>
              <p:cNvSpPr txBox="1"/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=2.1875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073AAD-B992-087F-695F-3E1DA950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" y="1449456"/>
                <a:ext cx="23774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56278-B1B1-3418-2412-F95B3E5551DA}"/>
                  </a:ext>
                </a:extLst>
              </p:cNvPr>
              <p:cNvSpPr txBox="1"/>
              <p:nvPr/>
            </p:nvSpPr>
            <p:spPr>
              <a:xfrm>
                <a:off x="2546122" y="1425524"/>
                <a:ext cx="3291259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0.05, 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25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1.7081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56278-B1B1-3418-2412-F95B3E555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122" y="1425524"/>
                <a:ext cx="3291259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DE3F5C-7D8F-0A8C-01D0-6511A7F40B04}"/>
                  </a:ext>
                </a:extLst>
              </p:cNvPr>
              <p:cNvSpPr txBox="1"/>
              <p:nvPr/>
            </p:nvSpPr>
            <p:spPr>
              <a:xfrm>
                <a:off x="2252291" y="1440362"/>
                <a:ext cx="5743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DE3F5C-7D8F-0A8C-01D0-6511A7F40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91" y="1440362"/>
                <a:ext cx="5743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4A722E-47E1-8E66-EF2F-03F5FD77EE4C}"/>
                  </a:ext>
                </a:extLst>
              </p:cNvPr>
              <p:cNvSpPr txBox="1"/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We reject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4A722E-47E1-8E66-EF2F-03F5FD77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4" y="2196775"/>
                <a:ext cx="2217420" cy="523220"/>
              </a:xfrm>
              <a:prstGeom prst="rect">
                <a:avLst/>
              </a:prstGeom>
              <a:blipFill>
                <a:blip r:embed="rId6"/>
                <a:stretch>
                  <a:fillRect l="-57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AD1333D-4F25-7FC5-0C80-2D51AC4A172C}"/>
              </a:ext>
            </a:extLst>
          </p:cNvPr>
          <p:cNvSpPr txBox="1"/>
          <p:nvPr/>
        </p:nvSpPr>
        <p:spPr>
          <a:xfrm>
            <a:off x="199043" y="2804364"/>
            <a:ext cx="4532977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i.e., Advertisement is effective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3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9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6C7E-924C-338A-6ADC-2419B1D71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9A38-41B0-10B4-1A05-263574F4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46898"/>
            <a:ext cx="10515600" cy="2852737"/>
          </a:xfrm>
        </p:spPr>
        <p:txBody>
          <a:bodyPr/>
          <a:lstStyle/>
          <a:p>
            <a:pPr lvl="0"/>
            <a:r>
              <a:rPr lang="en-US" dirty="0"/>
              <a:t>Method – 6</a:t>
            </a:r>
            <a:br>
              <a:rPr lang="en-US" dirty="0"/>
            </a:br>
            <a:r>
              <a:rPr lang="en-US" dirty="0"/>
              <a:t>Test of Significance of Difference Between Two Means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8688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967B-0F68-EAA8-2819-0AC122FA8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975C-14B4-0EEC-99C4-70F087D7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E9DEB-0F2E-6057-9F9C-D44ACFC9B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Consider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Samples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of</a:t>
                </a:r>
                <a:r>
                  <a:rPr lang="en-US" b="1" dirty="0"/>
                  <a:t> sizes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and of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respectively taken from two different </a:t>
                </a:r>
                <a:r>
                  <a:rPr lang="en-US" b="1" dirty="0"/>
                  <a:t>population</a:t>
                </a:r>
                <a:r>
                  <a:rPr lang="en-US" dirty="0"/>
                  <a:t> of </a:t>
                </a:r>
                <a:r>
                  <a:rPr lang="en-US" b="1" dirty="0"/>
                  <a:t>sizes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1" i="0" dirty="0" smtClean="0">
                            <a:solidFill>
                              <a:srgbClr val="FF0000"/>
                            </a:solidFill>
                          </a:rPr>
                          <m:t>N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1" i="0" dirty="0" smtClean="0">
                            <a:solidFill>
                              <a:srgbClr val="FF0000"/>
                            </a:solidFill>
                          </a:rPr>
                          <m:t>N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:r>
                  <a:rPr lang="en-US" b="1" dirty="0"/>
                  <a:t>mean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r>
                  <a:rPr lang="en-US" dirty="0"/>
                  <a:t>This test is used to find significant difference between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under the assumption that the population variance are equal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3E9DEB-0F2E-6057-9F9C-D44ACFC9B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8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F978-0DAF-2B41-0A6B-10F4B502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9CE8-B4DC-000E-8540-6FC71AC5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B4BC-1234-65E5-24D4-C27FAF81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In this test,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3E19EC-449A-3970-9604-CA4B57E16733}"/>
                  </a:ext>
                </a:extLst>
              </p:cNvPr>
              <p:cNvSpPr txBox="1"/>
              <p:nvPr/>
            </p:nvSpPr>
            <p:spPr>
              <a:xfrm>
                <a:off x="0" y="1511031"/>
                <a:ext cx="455580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3E19EC-449A-3970-9604-CA4B57E1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1031"/>
                <a:ext cx="4555807" cy="13653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6BF216-E7AA-20A3-A288-BFEB07AAD1B6}"/>
                  </a:ext>
                </a:extLst>
              </p:cNvPr>
              <p:cNvSpPr txBox="1"/>
              <p:nvPr/>
            </p:nvSpPr>
            <p:spPr>
              <a:xfrm>
                <a:off x="4555807" y="1910429"/>
                <a:ext cx="726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6BF216-E7AA-20A3-A288-BFEB07AAD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807" y="1910429"/>
                <a:ext cx="7260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28A4F7-D2D7-F081-301C-DD062AF6E0CE}"/>
                  </a:ext>
                </a:extLst>
              </p:cNvPr>
              <p:cNvSpPr txBox="1"/>
              <p:nvPr/>
            </p:nvSpPr>
            <p:spPr>
              <a:xfrm>
                <a:off x="5600700" y="1910429"/>
                <a:ext cx="37376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𝐝𝐟</m:t>
                      </m:r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28A4F7-D2D7-F081-301C-DD062AF6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1910429"/>
                <a:ext cx="373761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DA674-DC8E-A232-48C6-B31F78904E51}"/>
                  </a:ext>
                </a:extLst>
              </p:cNvPr>
              <p:cNvSpPr txBox="1"/>
              <p:nvPr/>
            </p:nvSpPr>
            <p:spPr>
              <a:xfrm>
                <a:off x="2115777" y="3045094"/>
                <a:ext cx="546184" cy="3055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IN" sz="5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5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52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52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>
                              <m:r>
                                <a:rPr lang="en-IN" sz="52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IN" sz="5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DA674-DC8E-A232-48C6-B31F78904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777" y="3045094"/>
                <a:ext cx="546184" cy="3055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F79B78-456A-D3C6-B734-6FF4554D9E38}"/>
                  </a:ext>
                </a:extLst>
              </p:cNvPr>
              <p:cNvSpPr txBox="1"/>
              <p:nvPr/>
            </p:nvSpPr>
            <p:spPr>
              <a:xfrm>
                <a:off x="1383030" y="4224944"/>
                <a:ext cx="788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F79B78-456A-D3C6-B734-6FF4554D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30" y="4224944"/>
                <a:ext cx="7886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DED7537-CE31-10D3-DBED-E4F07F400332}"/>
              </a:ext>
            </a:extLst>
          </p:cNvPr>
          <p:cNvSpPr txBox="1"/>
          <p:nvPr/>
        </p:nvSpPr>
        <p:spPr>
          <a:xfrm>
            <a:off x="320040" y="4182671"/>
            <a:ext cx="1291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Where,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76A81A-81D8-DE13-6421-A00A9D1EC1E7}"/>
                  </a:ext>
                </a:extLst>
              </p:cNvPr>
              <p:cNvSpPr txBox="1"/>
              <p:nvPr/>
            </p:nvSpPr>
            <p:spPr>
              <a:xfrm>
                <a:off x="2777490" y="3145949"/>
                <a:ext cx="5403057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0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0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0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0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0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IN" sz="20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IN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0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0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0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𝐲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000" b="1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IN" sz="2000" b="1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𝐲</m:t>
                                              </m:r>
                                              <m:r>
                                                <a:rPr lang="en-IN" sz="2000" b="1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IN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76A81A-81D8-DE13-6421-A00A9D1E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490" y="3145949"/>
                <a:ext cx="5403057" cy="1289712"/>
              </a:xfrm>
              <a:prstGeom prst="rect">
                <a:avLst/>
              </a:prstGeom>
              <a:blipFill>
                <a:blip r:embed="rId7"/>
                <a:stretch>
                  <a:fillRect r="-13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AAED082-8A71-19A3-7882-D185D7C4EC64}"/>
              </a:ext>
            </a:extLst>
          </p:cNvPr>
          <p:cNvSpPr txBox="1"/>
          <p:nvPr/>
        </p:nvSpPr>
        <p:spPr>
          <a:xfrm>
            <a:off x="8601000" y="3604857"/>
            <a:ext cx="3459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;  When SD is not given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307BF9-B094-4407-28F1-D01A417E2AFF}"/>
                  </a:ext>
                </a:extLst>
              </p:cNvPr>
              <p:cNvSpPr txBox="1"/>
              <p:nvPr/>
            </p:nvSpPr>
            <p:spPr>
              <a:xfrm>
                <a:off x="2724281" y="4705891"/>
                <a:ext cx="2891790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307BF9-B094-4407-28F1-D01A417E2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81" y="4705891"/>
                <a:ext cx="2891790" cy="13653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40D2740-5561-FD68-DB55-3624B1BAE566}"/>
              </a:ext>
            </a:extLst>
          </p:cNvPr>
          <p:cNvSpPr txBox="1"/>
          <p:nvPr/>
        </p:nvSpPr>
        <p:spPr>
          <a:xfrm>
            <a:off x="6096000" y="5175062"/>
            <a:ext cx="3059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;   </a:t>
            </a:r>
            <a:r>
              <a:rPr lang="en-IN" sz="2800" b="0" dirty="0">
                <a:solidFill>
                  <a:srgbClr val="002060"/>
                </a:solidFill>
              </a:rPr>
              <a:t>When SD is given 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0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" grpId="0"/>
      <p:bldP spid="6" grpId="0"/>
      <p:bldP spid="7" grpId="0"/>
      <p:bldP spid="11" grpId="0"/>
      <p:bldP spid="13" grpId="0"/>
      <p:bldP spid="15" grpId="0"/>
      <p:bldP spid="16" grpId="0"/>
      <p:bldP spid="18" grpId="0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A5295-369B-8F57-E76C-9AC59D94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4191-7923-3040-116F-1D6A8C46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0052-AD8C-E42A-D97A-FBD492C4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691994"/>
            <a:ext cx="11278552" cy="5590565"/>
          </a:xfrm>
        </p:spPr>
        <p:txBody>
          <a:bodyPr/>
          <a:lstStyle/>
          <a:p>
            <a:pPr lvl="0">
              <a:lnSpc>
                <a:spcPct val="145000"/>
              </a:lnSpc>
            </a:pPr>
            <a:r>
              <a:rPr lang="en-US" dirty="0"/>
              <a:t>Formula for Test Statistics</a:t>
            </a:r>
          </a:p>
          <a:p>
            <a:pPr lvl="1">
              <a:lnSpc>
                <a:spcPct val="145000"/>
              </a:lnSpc>
            </a:pPr>
            <a:r>
              <a:rPr lang="en-US" dirty="0"/>
              <a:t>When </a:t>
            </a:r>
            <a:r>
              <a:rPr lang="en-US" b="1" dirty="0"/>
              <a:t>SD </a:t>
            </a:r>
            <a:r>
              <a:rPr lang="en-US" dirty="0"/>
              <a:t>is given </a:t>
            </a:r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r>
              <a:rPr lang="en-US" dirty="0"/>
              <a:t>When </a:t>
            </a:r>
            <a:r>
              <a:rPr lang="en-US" b="1" dirty="0"/>
              <a:t>SD </a:t>
            </a:r>
            <a:r>
              <a:rPr lang="en-US" dirty="0"/>
              <a:t>is not given</a:t>
            </a:r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lvl="1">
              <a:lnSpc>
                <a:spcPct val="145000"/>
              </a:lnSpc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marL="457200" lvl="1" indent="0">
              <a:lnSpc>
                <a:spcPct val="145000"/>
              </a:lnSpc>
              <a:buNone/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lvl="0">
              <a:lnSpc>
                <a:spcPct val="145000"/>
              </a:lnSpc>
            </a:pPr>
            <a:endParaRPr lang="en-US" dirty="0"/>
          </a:p>
          <a:p>
            <a:pPr marL="0" lvl="0" indent="0">
              <a:lnSpc>
                <a:spcPct val="145000"/>
              </a:lnSpc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DC1934-BADF-92B3-1F59-94A4A5245E8F}"/>
                  </a:ext>
                </a:extLst>
              </p:cNvPr>
              <p:cNvSpPr txBox="1"/>
              <p:nvPr/>
            </p:nvSpPr>
            <p:spPr>
              <a:xfrm>
                <a:off x="782267" y="2117574"/>
                <a:ext cx="3122295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DC1934-BADF-92B3-1F59-94A4A5245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67" y="2117574"/>
                <a:ext cx="3122295" cy="15415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FA1CA-AE9C-EC68-5157-5821D97663B1}"/>
                  </a:ext>
                </a:extLst>
              </p:cNvPr>
              <p:cNvSpPr txBox="1"/>
              <p:nvPr/>
            </p:nvSpPr>
            <p:spPr>
              <a:xfrm>
                <a:off x="4215764" y="2076167"/>
                <a:ext cx="407167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FA1CA-AE9C-EC68-5157-5821D9766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64" y="2076167"/>
                <a:ext cx="4071675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0585F3-8E89-8088-5CD3-4AA00FE0CE08}"/>
                  </a:ext>
                </a:extLst>
              </p:cNvPr>
              <p:cNvSpPr txBox="1"/>
              <p:nvPr/>
            </p:nvSpPr>
            <p:spPr>
              <a:xfrm>
                <a:off x="661947" y="4624494"/>
                <a:ext cx="3122295" cy="15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̅"/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num>
                        <m:den>
                          <m:eqArr>
                            <m:eqArrPr>
                              <m:ctrlPr>
                                <a:rPr lang="en-IN" sz="28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</m:t>
                              </m:r>
                            </m:e>
                            <m:e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b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0585F3-8E89-8088-5CD3-4AA00FE0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7" y="4624494"/>
                <a:ext cx="3122295" cy="1541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9E1A9-FEAB-3C92-A4D5-58C38F2EE028}"/>
                  </a:ext>
                </a:extLst>
              </p:cNvPr>
              <p:cNvSpPr txBox="1"/>
              <p:nvPr/>
            </p:nvSpPr>
            <p:spPr>
              <a:xfrm>
                <a:off x="3591736" y="4507941"/>
                <a:ext cx="8921101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9E1A9-FEAB-3C92-A4D5-58C38F2EE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736" y="4507941"/>
                <a:ext cx="8921101" cy="1768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0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5" grpId="0"/>
      <p:bldP spid="8" grpId="0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5C38-9F34-0B1A-1A5B-EB9B7CC1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8768-3008-FEF4-F1B7-99A2D5D1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Significance of Difference Between Two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3589A-9E45-4417-7EA1-1815333E5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lnSpc>
                    <a:spcPct val="145000"/>
                  </a:lnSpc>
                </a:pPr>
                <a:r>
                  <a:rPr lang="en-US" dirty="0"/>
                  <a:t>Confidence Limits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r>
                  <a:rPr lang="en-US" dirty="0"/>
                  <a:t>Confidence Limits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 </m:t>
                    </m:r>
                    <m:sSub>
                      <m:sSub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𝐒𝐄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>
                  <a:lnSpc>
                    <a:spcPct val="145000"/>
                  </a:lnSpc>
                </a:pPr>
                <a:endParaRPr lang="en-US" b="1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r>
                  <a:rPr lang="en-US" b="1" dirty="0"/>
                  <a:t>     </a:t>
                </a:r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Critical value at level of Significance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 &amp; dof v .</a:t>
                </a:r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lvl="1">
                  <a:lnSpc>
                    <a:spcPct val="145000"/>
                  </a:lnSpc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45000"/>
                  </a:lnSpc>
                  <a:buNone/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lvl="0">
                  <a:lnSpc>
                    <a:spcPct val="145000"/>
                  </a:lnSpc>
                </a:pPr>
                <a:endParaRPr lang="en-US" dirty="0"/>
              </a:p>
              <a:p>
                <a:pPr marL="0" lvl="0" indent="0">
                  <a:lnSpc>
                    <a:spcPct val="145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3589A-9E45-4417-7EA1-1815333E5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4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CB386-78CA-4575-9F5B-1025EB3E0C65}">
  <we:reference id="wa200005566" version="1.0.0.0" store="en-US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27441</TotalTime>
  <Words>10736</Words>
  <Application>Microsoft Office PowerPoint</Application>
  <PresentationFormat>Widescreen</PresentationFormat>
  <Paragraphs>2565</Paragraphs>
  <Slides>179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7" baseType="lpstr">
      <vt:lpstr>Arial</vt:lpstr>
      <vt:lpstr>Roboto Condensed</vt:lpstr>
      <vt:lpstr>Wingdings 3</vt:lpstr>
      <vt:lpstr>Cambria Math</vt:lpstr>
      <vt:lpstr>Calibri</vt:lpstr>
      <vt:lpstr>Wingdings</vt:lpstr>
      <vt:lpstr>Roboto Condensed Light</vt:lpstr>
      <vt:lpstr>Office Theme</vt:lpstr>
      <vt:lpstr>Unit – 5 Applied Statistics</vt:lpstr>
      <vt:lpstr>PowerPoint Presentation</vt:lpstr>
      <vt:lpstr>PowerPoint Presentation</vt:lpstr>
      <vt:lpstr>What is Hypothesis ?</vt:lpstr>
      <vt:lpstr>Population OR Universe</vt:lpstr>
      <vt:lpstr>Sampling</vt:lpstr>
      <vt:lpstr>Sampling </vt:lpstr>
      <vt:lpstr>Sampling </vt:lpstr>
      <vt:lpstr>Parameter and Statistics </vt:lpstr>
      <vt:lpstr>Parameter and Statistics </vt:lpstr>
      <vt:lpstr>Method 1 Basic Concepts of Tests of Significance</vt:lpstr>
      <vt:lpstr>Test of Significance </vt:lpstr>
      <vt:lpstr>Null Hypothesis and Alternative Hypothesis </vt:lpstr>
      <vt:lpstr>Null Hypothesis and Alternative Hypothesis </vt:lpstr>
      <vt:lpstr>Null Hypothesis and Alternative Hypothesis </vt:lpstr>
      <vt:lpstr>Null Hypothesis and Alternative Hypothesis </vt:lpstr>
      <vt:lpstr>Errors in Sampling </vt:lpstr>
      <vt:lpstr>Level of Significance </vt:lpstr>
      <vt:lpstr>Critical Region </vt:lpstr>
      <vt:lpstr>Acceptance Region </vt:lpstr>
      <vt:lpstr>Graphical representation </vt:lpstr>
      <vt:lpstr>Graphical representation </vt:lpstr>
      <vt:lpstr>Standard Error </vt:lpstr>
      <vt:lpstr>Standard Error </vt:lpstr>
      <vt:lpstr>Standard Error </vt:lpstr>
      <vt:lpstr>Standard Error </vt:lpstr>
      <vt:lpstr>Test Statistics </vt:lpstr>
      <vt:lpstr>Confidence Limit or Confidence Interval  </vt:lpstr>
      <vt:lpstr>Steps for Testing of Statistical Hypothesis  </vt:lpstr>
      <vt:lpstr>Confidence Limit or Confidence Interval  </vt:lpstr>
      <vt:lpstr>Method – 2 Test of Significance of Mean Test for Variables for Large Samples</vt:lpstr>
      <vt:lpstr>Test of Significance of Mean </vt:lpstr>
      <vt:lpstr>Formula for Test Statistics </vt:lpstr>
      <vt:lpstr>Confidence Limits</vt:lpstr>
      <vt:lpstr>Method 2 ⇝ Example 1</vt:lpstr>
      <vt:lpstr>Method 2 ⇝ Example 1</vt:lpstr>
      <vt:lpstr>Method 2 ⇝ Example 1</vt:lpstr>
      <vt:lpstr>Method 2 ⇝ Example 1</vt:lpstr>
      <vt:lpstr>Method 2 ⇝ Example 1</vt:lpstr>
      <vt:lpstr>Method 2 ⇝ Example 2</vt:lpstr>
      <vt:lpstr>Method 2 ⇝ Example 2</vt:lpstr>
      <vt:lpstr>Method 2 ⇝ Example 3</vt:lpstr>
      <vt:lpstr>Method 2 ⇝ Example 3</vt:lpstr>
      <vt:lpstr>Method 2 ⇝ Example 3</vt:lpstr>
      <vt:lpstr>Method 2 ⇝ Example 4</vt:lpstr>
      <vt:lpstr>Method 2 ⇝ Example 4</vt:lpstr>
      <vt:lpstr>Method 2 ⇝ Example 4</vt:lpstr>
      <vt:lpstr>Method – 3 Test of Significance of Difference Between Two Means</vt:lpstr>
      <vt:lpstr>Test of Significance of Difference Between Two Means</vt:lpstr>
      <vt:lpstr>Test of Significance of Difference Between Two Means</vt:lpstr>
      <vt:lpstr>Test of Significance of Difference Between Two Means</vt:lpstr>
      <vt:lpstr>Method 3 ⇝ Example 1</vt:lpstr>
      <vt:lpstr>Method 3 ⇝ Example 1</vt:lpstr>
      <vt:lpstr>Method 3 ⇝ Example 1</vt:lpstr>
      <vt:lpstr>Method 3 ⇝ Example 2</vt:lpstr>
      <vt:lpstr>Method 3 ⇝ Example 2</vt:lpstr>
      <vt:lpstr>Method 3 ⇝ Example 2</vt:lpstr>
      <vt:lpstr>Method 3 ⇝ Example 2</vt:lpstr>
      <vt:lpstr>Method 3 ⇝ Example 2</vt:lpstr>
      <vt:lpstr>Method 3 ⇝ Example 4</vt:lpstr>
      <vt:lpstr>Method 3 ⇝ Example 4</vt:lpstr>
      <vt:lpstr>Method 3 ⇝ Example 4</vt:lpstr>
      <vt:lpstr>Method 3 ⇝ Example 5</vt:lpstr>
      <vt:lpstr>Method 3 ⇝ Example 5</vt:lpstr>
      <vt:lpstr>Method – 4 Test of Significance of Difference Between Two Standard Deviation</vt:lpstr>
      <vt:lpstr>Test of Significance of Difference Between Two Standard Deviations</vt:lpstr>
      <vt:lpstr>Test of Significance of Difference Between Two Standard Deviations</vt:lpstr>
      <vt:lpstr>Test of Significance of Difference Between Two Standard Deviations</vt:lpstr>
      <vt:lpstr>Method 4 ⇝ Example 1</vt:lpstr>
      <vt:lpstr>Method 4 ⇝ Example 1</vt:lpstr>
      <vt:lpstr>Method 4 ⇝ Example 2</vt:lpstr>
      <vt:lpstr>Method 4 ⇝ Example 2</vt:lpstr>
      <vt:lpstr>t - Test for Small Sample</vt:lpstr>
      <vt:lpstr>Introduction</vt:lpstr>
      <vt:lpstr>Degree of Freedom</vt:lpstr>
      <vt:lpstr>Steps for Testing of Statistical Hypothesis  </vt:lpstr>
      <vt:lpstr>Conclusion  </vt:lpstr>
      <vt:lpstr>Method – 5 Test of Significance of Mean</vt:lpstr>
      <vt:lpstr>Test of Significance of Mean</vt:lpstr>
      <vt:lpstr>Test of Significance of Mean</vt:lpstr>
      <vt:lpstr>Test of Significance of Mean</vt:lpstr>
      <vt:lpstr>Test of Significance of Mean</vt:lpstr>
      <vt:lpstr>Test of Significance of Mean</vt:lpstr>
      <vt:lpstr>Method 5 ⇝ Example 1</vt:lpstr>
      <vt:lpstr>Method 5 ⇝ Example 1</vt:lpstr>
      <vt:lpstr>Method 5 ⇝ Example 1</vt:lpstr>
      <vt:lpstr>Method 5 ⇝ Example 2</vt:lpstr>
      <vt:lpstr>Method 5 ⇝ Example 2</vt:lpstr>
      <vt:lpstr>Method 5 ⇝ Example 3</vt:lpstr>
      <vt:lpstr>Method 5 ⇝ Example 3</vt:lpstr>
      <vt:lpstr>Method 5 ⇝ Example 3</vt:lpstr>
      <vt:lpstr>Method 5 ⇝ Example 4</vt:lpstr>
      <vt:lpstr>Method 5 ⇝ Example 4</vt:lpstr>
      <vt:lpstr>Method 5 ⇝ Example 4</vt:lpstr>
      <vt:lpstr>Method – 6 Test of Significance of Difference Between Two Means</vt:lpstr>
      <vt:lpstr>Test of Significance of Difference Between Two Means</vt:lpstr>
      <vt:lpstr>Test of Significance of Difference Between Two Means</vt:lpstr>
      <vt:lpstr>Test of Significance of Difference Between Two Means</vt:lpstr>
      <vt:lpstr>Test of Significance of Difference Between Two Means</vt:lpstr>
      <vt:lpstr>Method 6 ⇝ Example 1</vt:lpstr>
      <vt:lpstr>Method 6 ⇝ Example 1</vt:lpstr>
      <vt:lpstr>Method 6 ⇝ Example 1</vt:lpstr>
      <vt:lpstr>Method 6 ⇝ Example 1</vt:lpstr>
      <vt:lpstr>Method 6 ⇝ Example 2</vt:lpstr>
      <vt:lpstr>Method 6 ⇝ Example 2</vt:lpstr>
      <vt:lpstr>Method 6 ⇝ Example 2</vt:lpstr>
      <vt:lpstr>Method 6 ⇝ Example 2</vt:lpstr>
      <vt:lpstr>Method 6 ⇝ Example 2</vt:lpstr>
      <vt:lpstr>Method 6 ⇝ Example 3</vt:lpstr>
      <vt:lpstr>Method 6 ⇝ Example 3</vt:lpstr>
      <vt:lpstr>Method 6 ⇝ Example 3</vt:lpstr>
      <vt:lpstr>Method 6 ⇝ Example 4</vt:lpstr>
      <vt:lpstr>Method 6 ⇝ Example 4</vt:lpstr>
      <vt:lpstr>Method 6 ⇝ Example 2</vt:lpstr>
      <vt:lpstr>Method – 7 F – Test for Ratio F-test for Equality of Two Population Variances Variances</vt:lpstr>
      <vt:lpstr>F-test for Equality of Two Population Variances</vt:lpstr>
      <vt:lpstr>F-test for Equality of Two Population Variances</vt:lpstr>
      <vt:lpstr>F-test for Equality of Two Population Variances</vt:lpstr>
      <vt:lpstr>Method 7 ⇝ Example 1</vt:lpstr>
      <vt:lpstr>Method 7 ⇝ Example 1</vt:lpstr>
      <vt:lpstr>Method 7 ⇝ Example 1</vt:lpstr>
      <vt:lpstr>Method 7 ⇝ Example 2</vt:lpstr>
      <vt:lpstr>Method 7 ⇝ Example 2</vt:lpstr>
      <vt:lpstr>Method 7 ⇝ Example 2</vt:lpstr>
      <vt:lpstr>Method 7 ⇝ Example 3</vt:lpstr>
      <vt:lpstr>Method 7 ⇝ Example 3</vt:lpstr>
      <vt:lpstr>Method 7 ⇝ Example 3</vt:lpstr>
      <vt:lpstr>Method 7 ⇝ Example 3</vt:lpstr>
      <vt:lpstr>Method 7 ⇝ Example 3</vt:lpstr>
      <vt:lpstr>Method 7 ⇝ Example 3</vt:lpstr>
      <vt:lpstr>Method 7 ⇝ Example 3</vt:lpstr>
      <vt:lpstr>Method 7 ⇝ Example 4</vt:lpstr>
      <vt:lpstr>Method 7 ⇝ Example 4</vt:lpstr>
      <vt:lpstr>Method 7 ⇝ Example 4</vt:lpstr>
      <vt:lpstr>Method 7 ⇝ Example 4</vt:lpstr>
      <vt:lpstr>Method 7 ⇝ Example 4</vt:lpstr>
      <vt:lpstr>Method 7 ⇝ Example 4</vt:lpstr>
      <vt:lpstr>Method 7 ⇝ Example 4</vt:lpstr>
      <vt:lpstr>Chi Square Test </vt:lpstr>
      <vt:lpstr>Introduction</vt:lpstr>
      <vt:lpstr>Introduction</vt:lpstr>
      <vt:lpstr>Introduction</vt:lpstr>
      <vt:lpstr>Introduction</vt:lpstr>
      <vt:lpstr>Introduction</vt:lpstr>
      <vt:lpstr>Working Rule for Chi – Square Test</vt:lpstr>
      <vt:lpstr>Conclusion</vt:lpstr>
      <vt:lpstr>Method – 8 Chi – Square Test: Goodness of Fit</vt:lpstr>
      <vt:lpstr>Chi – Square Test: Goodness of Fit</vt:lpstr>
      <vt:lpstr>Degree of Freedom</vt:lpstr>
      <vt:lpstr>Degree of Freedom for Goodness of Fit</vt:lpstr>
      <vt:lpstr>Degree of Freedom for Goodness of Fit</vt:lpstr>
      <vt:lpstr>Degree of Freedom for Goodness of Fit</vt:lpstr>
      <vt:lpstr>Degree of Freedom for Goodness of Fit</vt:lpstr>
      <vt:lpstr>Chi – Square Test: Goodness of Fit</vt:lpstr>
      <vt:lpstr>Method 8 ⇝ Example 1</vt:lpstr>
      <vt:lpstr>Method 8 ⇝ Example 1</vt:lpstr>
      <vt:lpstr>Method 8 ⇝ Example 1</vt:lpstr>
      <vt:lpstr>Method 8 ⇝ Example 2</vt:lpstr>
      <vt:lpstr>Method 8 ⇝ Example 2</vt:lpstr>
      <vt:lpstr>Method 8 ⇝ Example 2</vt:lpstr>
      <vt:lpstr>Method 8 ⇝ Example 3</vt:lpstr>
      <vt:lpstr>Method 8 ⇝ Example 3</vt:lpstr>
      <vt:lpstr>Method 8 ⇝ Example 3</vt:lpstr>
      <vt:lpstr>Method 8 ⇝ Example 3</vt:lpstr>
      <vt:lpstr>Method 8 ⇝ Example 3</vt:lpstr>
      <vt:lpstr>Method 8 ⇝ Example 3</vt:lpstr>
      <vt:lpstr>Method 8 ⇝ Example 3</vt:lpstr>
      <vt:lpstr>Method 8 ⇝ Example 3</vt:lpstr>
      <vt:lpstr>Method 8 ⇝ Example 3</vt:lpstr>
      <vt:lpstr>Method 8 ⇝ Example 4</vt:lpstr>
      <vt:lpstr>Method 8 ⇝ Example 4</vt:lpstr>
      <vt:lpstr>Method 8 ⇝ Example 4</vt:lpstr>
      <vt:lpstr>Method 8 ⇝ Example 4</vt:lpstr>
      <vt:lpstr>Method 8 ⇝ Example 4</vt:lpstr>
      <vt:lpstr>Method 8 ⇝ Example 5</vt:lpstr>
      <vt:lpstr>Method 8 ⇝ Example 5</vt:lpstr>
      <vt:lpstr>Method 8 ⇝ Example 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Vasudev </cp:lastModifiedBy>
  <cp:revision>2909</cp:revision>
  <dcterms:created xsi:type="dcterms:W3CDTF">2020-05-01T05:09:15Z</dcterms:created>
  <dcterms:modified xsi:type="dcterms:W3CDTF">2025-02-28T04:44:36Z</dcterms:modified>
</cp:coreProperties>
</file>